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0" r:id="rId3"/>
    <p:sldId id="324" r:id="rId4"/>
    <p:sldId id="326" r:id="rId5"/>
    <p:sldId id="318" r:id="rId6"/>
    <p:sldId id="333" r:id="rId7"/>
    <p:sldId id="330" r:id="rId8"/>
    <p:sldId id="332" r:id="rId9"/>
    <p:sldId id="26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6F6D"/>
    <a:srgbClr val="0266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4712"/>
  </p:normalViewPr>
  <p:slideViewPr>
    <p:cSldViewPr snapToGrid="0" snapToObjects="1">
      <p:cViewPr varScale="1">
        <p:scale>
          <a:sx n="62" d="100"/>
          <a:sy n="62" d="100"/>
        </p:scale>
        <p:origin x="72" y="4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20223-6C36-E64D-BEB6-B7ED8646A4EF}" type="datetimeFigureOut">
              <a:rPr lang="it-IT" smtClean="0"/>
              <a:t>23/10/2018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EB4C8-0BC0-A947-A9A7-BBC7F259F191}" type="slidenum">
              <a:rPr lang="it-IT" smtClean="0"/>
              <a:t>‹#›</a:t>
            </a:fld>
            <a:endParaRPr lang="it-IT"/>
          </a:p>
        </p:txBody>
      </p:sp>
    </p:spTree>
    <p:extLst>
      <p:ext uri="{BB962C8B-B14F-4D97-AF65-F5344CB8AC3E}">
        <p14:creationId xmlns:p14="http://schemas.microsoft.com/office/powerpoint/2010/main" val="132455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know</a:t>
            </a:r>
            <a:endParaRPr lang="nl-NL" dirty="0"/>
          </a:p>
        </p:txBody>
      </p:sp>
      <p:sp>
        <p:nvSpPr>
          <p:cNvPr id="4" name="Footer Placeholder 3"/>
          <p:cNvSpPr>
            <a:spLocks noGrp="1"/>
          </p:cNvSpPr>
          <p:nvPr>
            <p:ph type="ftr" sz="quarter" idx="10"/>
          </p:nvPr>
        </p:nvSpPr>
        <p:spPr/>
        <p:txBody>
          <a:bodyPr/>
          <a:lstStyle/>
          <a:p>
            <a:r>
              <a:rPr lang="en-US"/>
              <a:t>sdfd</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81510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[MIRKO]</a:t>
            </a:r>
            <a:endParaRPr lang="nl-NL" dirty="0"/>
          </a:p>
        </p:txBody>
      </p:sp>
      <p:sp>
        <p:nvSpPr>
          <p:cNvPr id="4" name="Footer Placeholder 3"/>
          <p:cNvSpPr>
            <a:spLocks noGrp="1"/>
          </p:cNvSpPr>
          <p:nvPr>
            <p:ph type="ftr" sz="quarter" idx="10"/>
          </p:nvPr>
        </p:nvSpPr>
        <p:spPr/>
        <p:txBody>
          <a:bodyPr/>
          <a:lstStyle/>
          <a:p>
            <a:r>
              <a:rPr lang="en-US"/>
              <a:t>sdfd</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7</a:t>
            </a:fld>
            <a:endParaRPr lang="en-US" dirty="0"/>
          </a:p>
        </p:txBody>
      </p:sp>
    </p:spTree>
    <p:extLst>
      <p:ext uri="{BB962C8B-B14F-4D97-AF65-F5344CB8AC3E}">
        <p14:creationId xmlns:p14="http://schemas.microsoft.com/office/powerpoint/2010/main" val="226988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ready used for </a:t>
            </a:r>
            <a:r>
              <a:rPr lang="en-US" dirty="0" err="1"/>
              <a:t>af</a:t>
            </a:r>
            <a:r>
              <a:rPr lang="en-US" dirty="0"/>
              <a:t> detection, can be reused for </a:t>
            </a:r>
            <a:r>
              <a:rPr lang="en-US" dirty="0" err="1"/>
              <a:t>pac</a:t>
            </a:r>
            <a:r>
              <a:rPr lang="en-US" dirty="0"/>
              <a:t> patterns??</a:t>
            </a:r>
            <a:endParaRPr lang="nl-NL" dirty="0"/>
          </a:p>
        </p:txBody>
      </p:sp>
      <p:sp>
        <p:nvSpPr>
          <p:cNvPr id="4" name="Footer Placeholder 3"/>
          <p:cNvSpPr>
            <a:spLocks noGrp="1"/>
          </p:cNvSpPr>
          <p:nvPr>
            <p:ph type="ftr" sz="quarter" idx="10"/>
          </p:nvPr>
        </p:nvSpPr>
        <p:spPr/>
        <p:txBody>
          <a:bodyPr/>
          <a:lstStyle/>
          <a:p>
            <a:r>
              <a:rPr lang="en-US"/>
              <a:t>sdfd</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8</a:t>
            </a:fld>
            <a:endParaRPr lang="en-US" dirty="0"/>
          </a:p>
        </p:txBody>
      </p:sp>
    </p:spTree>
    <p:extLst>
      <p:ext uri="{BB962C8B-B14F-4D97-AF65-F5344CB8AC3E}">
        <p14:creationId xmlns:p14="http://schemas.microsoft.com/office/powerpoint/2010/main" val="227129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36134" y="115888"/>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88D1500-260B-A949-B223-E2AE59123C7A}" type="datetime1">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C2E90C3-AA63-9848-8AC5-49E8FA1D0283}" type="datetime1">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185858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FAFC42-DE74-6E4E-9CED-AE4748F5FC5E}" type="datetime1">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201935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CE96AF1-EB8D-4E43-B33F-5380E433BB1F}" type="datetime1">
              <a:rPr lang="it-IT" smtClean="0"/>
              <a:t>23/10/2018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1834628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85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a:xfrm>
            <a:off x="1016000" y="6561141"/>
            <a:ext cx="7366000" cy="190500"/>
          </a:xfrm>
          <a:prstGeom prst="rect">
            <a:avLst/>
          </a:prstGeom>
        </p:spPr>
        <p:txBody>
          <a:bodyPr/>
          <a:lstStyle>
            <a:lvl1pPr>
              <a:defRPr sz="1000"/>
            </a:lvl1pPr>
          </a:lstStyle>
          <a:p>
            <a:endParaRPr lang="en-US" dirty="0">
              <a:solidFill>
                <a:srgbClr val="FFFFFF"/>
              </a:solidFill>
            </a:endParaRPr>
          </a:p>
        </p:txBody>
      </p:sp>
      <p:sp>
        <p:nvSpPr>
          <p:cNvPr id="6" name="Title 5"/>
          <p:cNvSpPr>
            <a:spLocks noGrp="1"/>
          </p:cNvSpPr>
          <p:nvPr>
            <p:ph type="title"/>
          </p:nvPr>
        </p:nvSpPr>
        <p:spPr>
          <a:xfrm>
            <a:off x="504474" y="373379"/>
            <a:ext cx="11175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504474" y="625898"/>
            <a:ext cx="11175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66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9" name="Title 8"/>
          <p:cNvSpPr>
            <a:spLocks noGrp="1"/>
          </p:cNvSpPr>
          <p:nvPr>
            <p:ph type="title"/>
          </p:nvPr>
        </p:nvSpPr>
        <p:spPr>
          <a:xfrm>
            <a:off x="504474" y="373380"/>
            <a:ext cx="11175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504474" y="624840"/>
            <a:ext cx="11175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504472" y="1330854"/>
            <a:ext cx="11176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504473" y="2024054"/>
            <a:ext cx="5589764"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4237" y="2024054"/>
            <a:ext cx="5586236"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9"/>
          <p:cNvSpPr>
            <a:spLocks noGrp="1"/>
          </p:cNvSpPr>
          <p:nvPr>
            <p:ph type="ftr" sz="quarter" idx="10"/>
          </p:nvPr>
        </p:nvSpPr>
        <p:spPr>
          <a:xfrm>
            <a:off x="1016000" y="6561141"/>
            <a:ext cx="7366000" cy="190500"/>
          </a:xfrm>
          <a:prstGeom prst="rect">
            <a:avLst/>
          </a:prstGeom>
        </p:spPr>
        <p:txBody>
          <a:bodyPr/>
          <a:lstStyle>
            <a:lvl1pPr>
              <a:defRPr sz="1000"/>
            </a:lvl1pPr>
          </a:lstStyle>
          <a:p>
            <a:endParaRPr lang="en-US" dirty="0">
              <a:solidFill>
                <a:srgbClr val="FFFFFF"/>
              </a:solidFill>
            </a:endParaRPr>
          </a:p>
        </p:txBody>
      </p:sp>
    </p:spTree>
    <p:extLst>
      <p:ext uri="{BB962C8B-B14F-4D97-AF65-F5344CB8AC3E}">
        <p14:creationId xmlns:p14="http://schemas.microsoft.com/office/powerpoint/2010/main" val="42548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p:nvPr>
        </p:nvSpPr>
        <p:spPr>
          <a:xfrm>
            <a:off x="504474" y="373380"/>
            <a:ext cx="11175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504472" y="624840"/>
            <a:ext cx="11176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9"/>
          <p:cNvSpPr>
            <a:spLocks noGrp="1"/>
          </p:cNvSpPr>
          <p:nvPr>
            <p:ph type="ftr" sz="quarter" idx="10"/>
          </p:nvPr>
        </p:nvSpPr>
        <p:spPr>
          <a:xfrm>
            <a:off x="1016000" y="6561141"/>
            <a:ext cx="7366000" cy="190500"/>
          </a:xfrm>
          <a:prstGeom prst="rect">
            <a:avLst/>
          </a:prstGeom>
        </p:spPr>
        <p:txBody>
          <a:bodyPr/>
          <a:lstStyle>
            <a:lvl1pPr>
              <a:defRPr sz="1000"/>
            </a:lvl1pPr>
          </a:lstStyle>
          <a:p>
            <a:endParaRPr lang="en-US" dirty="0">
              <a:solidFill>
                <a:srgbClr val="FFFFFF"/>
              </a:solidFill>
            </a:endParaRPr>
          </a:p>
        </p:txBody>
      </p:sp>
    </p:spTree>
    <p:extLst>
      <p:ext uri="{BB962C8B-B14F-4D97-AF65-F5344CB8AC3E}">
        <p14:creationId xmlns:p14="http://schemas.microsoft.com/office/powerpoint/2010/main" val="42072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alphaModFix amt="26000"/>
            <a:lum/>
          </a:blip>
          <a:srcRect/>
          <a:stretch>
            <a:fillRect l="65000" t="63000" r="1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a:xfrm>
            <a:off x="-3048000" y="1690688"/>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A2D52D-1389-DD4C-B69C-34CD4D430FBD}" type="datetime1">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819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C8D696DF-D1C8-274C-91DB-1BC32A0A1484}" type="datetime1">
              <a:rPr lang="it-IT" smtClean="0"/>
              <a:t>23/10/2018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30935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F5625FC-16C4-1F47-AD34-FB19967446A4}" type="datetime1">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23821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3530A2B-CDC6-3141-88C0-BD96EBA32C8E}" type="datetime1">
              <a:rPr lang="it-IT" smtClean="0"/>
              <a:t>23/10/2018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74844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4855CE3D-A635-714A-B933-7AFF489CC9DA}" type="datetime1">
              <a:rPr lang="it-IT" smtClean="0"/>
              <a:t>23/10/2018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122638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F47445-C3EC-9E44-9FCA-D611ADFA2B35}" type="datetime1">
              <a:rPr lang="it-IT" smtClean="0"/>
              <a:t>23/10/2018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30207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9F2AD51-4510-554F-A4AC-067CAB1BF36E}" type="datetime1">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40088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E6DEB4FB-A60A-0C4C-B82A-4FC689E3F209}" type="datetime1">
              <a:rPr lang="it-IT" smtClean="0"/>
              <a:t>23/10/2018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t>‹#›</a:t>
            </a:fld>
            <a:endParaRPr lang="it-IT"/>
          </a:p>
        </p:txBody>
      </p:sp>
    </p:spTree>
    <p:extLst>
      <p:ext uri="{BB962C8B-B14F-4D97-AF65-F5344CB8AC3E}">
        <p14:creationId xmlns:p14="http://schemas.microsoft.com/office/powerpoint/2010/main" val="9718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6000"/>
            <a:lum/>
          </a:blip>
          <a:srcRect/>
          <a:stretch>
            <a:fillRect l="55000" t="56000" r="3000" b="-4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14F06-4507-FA44-980C-3376D48CD6D6}" type="datetime1">
              <a:rPr lang="it-IT" smtClean="0"/>
              <a:t>23/10/2018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779D7-3E6A-7A47-984A-1FD64989ABBC}" type="slidenum">
              <a:rPr lang="it-IT" smtClean="0"/>
              <a:t>‹#›</a:t>
            </a:fld>
            <a:endParaRPr lang="it-IT"/>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jpg"/><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2.png"/><Relationship Id="rId7"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791291" y="115888"/>
            <a:ext cx="9144000" cy="2387600"/>
          </a:xfrm>
        </p:spPr>
        <p:txBody>
          <a:bodyPr>
            <a:normAutofit fontScale="90000"/>
          </a:bodyPr>
          <a:lstStyle/>
          <a:p>
            <a:r>
              <a:rPr lang="en-US" dirty="0"/>
              <a:t>Assessment of the AF triggers and their role in its progression.</a:t>
            </a:r>
            <a:endParaRPr lang="it-IT" dirty="0"/>
          </a:p>
        </p:txBody>
      </p:sp>
      <p:sp>
        <p:nvSpPr>
          <p:cNvPr id="6" name="Sottotitolo 5"/>
          <p:cNvSpPr>
            <a:spLocks noGrp="1"/>
          </p:cNvSpPr>
          <p:nvPr>
            <p:ph type="subTitle" idx="1"/>
          </p:nvPr>
        </p:nvSpPr>
        <p:spPr>
          <a:xfrm>
            <a:off x="1524000" y="3359443"/>
            <a:ext cx="9144000" cy="1655762"/>
          </a:xfrm>
        </p:spPr>
        <p:txBody>
          <a:bodyPr/>
          <a:lstStyle/>
          <a:p>
            <a:pPr algn="r"/>
            <a:r>
              <a:rPr lang="en-US" dirty="0"/>
              <a:t>FRANCISCO JAVIER SAIZ VIVO</a:t>
            </a:r>
          </a:p>
          <a:p>
            <a:pPr algn="r"/>
            <a:r>
              <a:rPr lang="en-US" dirty="0"/>
              <a:t>MIRKO DE MELIS</a:t>
            </a:r>
          </a:p>
          <a:p>
            <a:pPr algn="r"/>
            <a:r>
              <a:rPr lang="en-US" dirty="0"/>
              <a:t>LUCA MAINARDI</a:t>
            </a:r>
            <a:endParaRPr lang="nl-NL" dirty="0"/>
          </a:p>
          <a:p>
            <a:endParaRPr lang="it-IT" dirty="0"/>
          </a:p>
        </p:txBody>
      </p:sp>
      <p:sp>
        <p:nvSpPr>
          <p:cNvPr id="4" name="Segnaposto piè di pagina 3"/>
          <p:cNvSpPr>
            <a:spLocks noGrp="1"/>
          </p:cNvSpPr>
          <p:nvPr>
            <p:ph type="ftr" sz="quarter" idx="11"/>
          </p:nvPr>
        </p:nvSpPr>
        <p:spPr/>
        <p:txBody>
          <a:bodyPr/>
          <a:lstStyle/>
          <a:p>
            <a:endParaRPr lang="it-IT"/>
          </a:p>
        </p:txBody>
      </p:sp>
      <p:pic>
        <p:nvPicPr>
          <p:cNvPr id="3" name="Picture 2">
            <a:extLst>
              <a:ext uri="{FF2B5EF4-FFF2-40B4-BE49-F238E27FC236}">
                <a16:creationId xmlns:a16="http://schemas.microsoft.com/office/drawing/2014/main" id="{81571508-0812-4A1F-A6A4-97690E4F662C}"/>
              </a:ext>
            </a:extLst>
          </p:cNvPr>
          <p:cNvPicPr>
            <a:picLocks noChangeAspect="1"/>
          </p:cNvPicPr>
          <p:nvPr/>
        </p:nvPicPr>
        <p:blipFill>
          <a:blip r:embed="rId2"/>
          <a:stretch>
            <a:fillRect/>
          </a:stretch>
        </p:blipFill>
        <p:spPr>
          <a:xfrm>
            <a:off x="1524000" y="2503488"/>
            <a:ext cx="3582450" cy="3582450"/>
          </a:xfrm>
          <a:prstGeom prst="rect">
            <a:avLst/>
          </a:prstGeom>
        </p:spPr>
      </p:pic>
      <p:pic>
        <p:nvPicPr>
          <p:cNvPr id="7" name="Picture 6">
            <a:extLst>
              <a:ext uri="{FF2B5EF4-FFF2-40B4-BE49-F238E27FC236}">
                <a16:creationId xmlns:a16="http://schemas.microsoft.com/office/drawing/2014/main" id="{010C059F-0C90-4C51-A9FF-F9FEE8F120B4}"/>
              </a:ext>
            </a:extLst>
          </p:cNvPr>
          <p:cNvPicPr>
            <a:picLocks noChangeAspect="1"/>
          </p:cNvPicPr>
          <p:nvPr/>
        </p:nvPicPr>
        <p:blipFill>
          <a:blip r:embed="rId3"/>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74926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6691-71C8-46EB-892B-17BCD361751E}"/>
              </a:ext>
            </a:extLst>
          </p:cNvPr>
          <p:cNvSpPr>
            <a:spLocks noGrp="1"/>
          </p:cNvSpPr>
          <p:nvPr>
            <p:ph type="title"/>
          </p:nvPr>
        </p:nvSpPr>
        <p:spPr/>
        <p:txBody>
          <a:bodyPr/>
          <a:lstStyle/>
          <a:p>
            <a:r>
              <a:rPr lang="en-US" dirty="0"/>
              <a:t>A bit about me…</a:t>
            </a:r>
            <a:endParaRPr lang="nl-NL" dirty="0"/>
          </a:p>
        </p:txBody>
      </p:sp>
      <p:sp>
        <p:nvSpPr>
          <p:cNvPr id="3" name="Content Placeholder 2">
            <a:extLst>
              <a:ext uri="{FF2B5EF4-FFF2-40B4-BE49-F238E27FC236}">
                <a16:creationId xmlns:a16="http://schemas.microsoft.com/office/drawing/2014/main" id="{7F4D52C4-D191-4C07-8E19-4EC214B1EBD0}"/>
              </a:ext>
            </a:extLst>
          </p:cNvPr>
          <p:cNvSpPr>
            <a:spLocks noGrp="1"/>
          </p:cNvSpPr>
          <p:nvPr>
            <p:ph idx="1"/>
          </p:nvPr>
        </p:nvSpPr>
        <p:spPr>
          <a:xfrm>
            <a:off x="370390" y="1690688"/>
            <a:ext cx="6629400" cy="2951650"/>
          </a:xfrm>
        </p:spPr>
        <p:txBody>
          <a:bodyPr>
            <a:normAutofit/>
          </a:bodyPr>
          <a:lstStyle/>
          <a:p>
            <a:pPr algn="just"/>
            <a:r>
              <a:rPr lang="en-US" dirty="0"/>
              <a:t>Bachelor: Industrial Engineering. </a:t>
            </a:r>
          </a:p>
          <a:p>
            <a:pPr marL="0" indent="0" algn="just">
              <a:buNone/>
            </a:pPr>
            <a:r>
              <a:rPr lang="en-US" dirty="0"/>
              <a:t>   (</a:t>
            </a:r>
            <a:r>
              <a:rPr lang="en-US" dirty="0" err="1"/>
              <a:t>Universitat</a:t>
            </a:r>
            <a:r>
              <a:rPr lang="en-US" dirty="0"/>
              <a:t> </a:t>
            </a:r>
            <a:r>
              <a:rPr lang="en-US" dirty="0" err="1"/>
              <a:t>Politecnica</a:t>
            </a:r>
            <a:r>
              <a:rPr lang="en-US" dirty="0"/>
              <a:t> de Valencia)</a:t>
            </a:r>
          </a:p>
          <a:p>
            <a:endParaRPr lang="en-US" dirty="0"/>
          </a:p>
          <a:p>
            <a:pPr algn="just"/>
            <a:r>
              <a:rPr lang="en-US" dirty="0"/>
              <a:t>Master: Industrial Engineering: Specialization in Electronics.</a:t>
            </a:r>
          </a:p>
          <a:p>
            <a:pPr marL="0" indent="0" algn="just">
              <a:buNone/>
            </a:pPr>
            <a:r>
              <a:rPr lang="en-US" dirty="0"/>
              <a:t>   (</a:t>
            </a:r>
            <a:r>
              <a:rPr lang="en-US" dirty="0" err="1"/>
              <a:t>Universitat</a:t>
            </a:r>
            <a:r>
              <a:rPr lang="en-US" dirty="0"/>
              <a:t> </a:t>
            </a:r>
            <a:r>
              <a:rPr lang="en-US" dirty="0" err="1"/>
              <a:t>Politecnica</a:t>
            </a:r>
            <a:r>
              <a:rPr lang="en-US" dirty="0"/>
              <a:t> de Valencia)</a:t>
            </a:r>
          </a:p>
          <a:p>
            <a:endParaRPr lang="en-US" dirty="0"/>
          </a:p>
        </p:txBody>
      </p:sp>
      <p:sp>
        <p:nvSpPr>
          <p:cNvPr id="4" name="Footer Placeholder 3">
            <a:extLst>
              <a:ext uri="{FF2B5EF4-FFF2-40B4-BE49-F238E27FC236}">
                <a16:creationId xmlns:a16="http://schemas.microsoft.com/office/drawing/2014/main" id="{0EA263A6-2776-462A-A262-741712DDC2FE}"/>
              </a:ext>
            </a:extLst>
          </p:cNvPr>
          <p:cNvSpPr>
            <a:spLocks noGrp="1"/>
          </p:cNvSpPr>
          <p:nvPr>
            <p:ph type="ftr" sz="quarter" idx="11"/>
          </p:nvPr>
        </p:nvSpPr>
        <p:spPr/>
        <p:txBody>
          <a:bodyPr/>
          <a:lstStyle/>
          <a:p>
            <a:endParaRPr lang="it-IT"/>
          </a:p>
        </p:txBody>
      </p:sp>
      <p:sp>
        <p:nvSpPr>
          <p:cNvPr id="5" name="AutoShape 2" descr="Resultado de imagen de valencia">
            <a:extLst>
              <a:ext uri="{FF2B5EF4-FFF2-40B4-BE49-F238E27FC236}">
                <a16:creationId xmlns:a16="http://schemas.microsoft.com/office/drawing/2014/main" id="{3E6E0DE2-206E-4E83-A5B9-BCE39F9502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6">
            <a:extLst>
              <a:ext uri="{FF2B5EF4-FFF2-40B4-BE49-F238E27FC236}">
                <a16:creationId xmlns:a16="http://schemas.microsoft.com/office/drawing/2014/main" id="{7581C76E-1D87-428C-99F0-82FF1611ADC3}"/>
              </a:ext>
            </a:extLst>
          </p:cNvPr>
          <p:cNvPicPr>
            <a:picLocks noChangeAspect="1"/>
          </p:cNvPicPr>
          <p:nvPr/>
        </p:nvPicPr>
        <p:blipFill>
          <a:blip r:embed="rId2"/>
          <a:stretch>
            <a:fillRect/>
          </a:stretch>
        </p:blipFill>
        <p:spPr>
          <a:xfrm>
            <a:off x="7467600" y="189020"/>
            <a:ext cx="3506083" cy="2191302"/>
          </a:xfrm>
          <a:prstGeom prst="rect">
            <a:avLst/>
          </a:prstGeom>
        </p:spPr>
      </p:pic>
      <p:sp>
        <p:nvSpPr>
          <p:cNvPr id="14" name="Rectangle 13">
            <a:extLst>
              <a:ext uri="{FF2B5EF4-FFF2-40B4-BE49-F238E27FC236}">
                <a16:creationId xmlns:a16="http://schemas.microsoft.com/office/drawing/2014/main" id="{7BA4DB58-D594-4925-B711-6D7B21DCC207}"/>
              </a:ext>
            </a:extLst>
          </p:cNvPr>
          <p:cNvSpPr/>
          <p:nvPr/>
        </p:nvSpPr>
        <p:spPr>
          <a:xfrm>
            <a:off x="8153400" y="4642339"/>
            <a:ext cx="3506082" cy="17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a:extLst>
              <a:ext uri="{FF2B5EF4-FFF2-40B4-BE49-F238E27FC236}">
                <a16:creationId xmlns:a16="http://schemas.microsoft.com/office/drawing/2014/main" id="{AB5B4F57-62E4-48C5-A2A7-A5163229C19E}"/>
              </a:ext>
            </a:extLst>
          </p:cNvPr>
          <p:cNvPicPr>
            <a:picLocks noChangeAspect="1"/>
          </p:cNvPicPr>
          <p:nvPr/>
        </p:nvPicPr>
        <p:blipFill>
          <a:blip r:embed="rId3"/>
          <a:stretch>
            <a:fillRect/>
          </a:stretch>
        </p:blipFill>
        <p:spPr>
          <a:xfrm>
            <a:off x="9354635" y="1341665"/>
            <a:ext cx="2466975" cy="1794164"/>
          </a:xfrm>
          <a:prstGeom prst="rect">
            <a:avLst/>
          </a:prstGeom>
          <a:ln w="38100">
            <a:solidFill>
              <a:schemeClr val="bg1"/>
            </a:solidFill>
          </a:ln>
        </p:spPr>
      </p:pic>
      <p:sp>
        <p:nvSpPr>
          <p:cNvPr id="15" name="Rectangle 14">
            <a:extLst>
              <a:ext uri="{FF2B5EF4-FFF2-40B4-BE49-F238E27FC236}">
                <a16:creationId xmlns:a16="http://schemas.microsoft.com/office/drawing/2014/main" id="{51A11F5C-4E51-475E-BE0C-67FB39C29F0D}"/>
              </a:ext>
            </a:extLst>
          </p:cNvPr>
          <p:cNvSpPr/>
          <p:nvPr/>
        </p:nvSpPr>
        <p:spPr>
          <a:xfrm>
            <a:off x="10040434" y="6356350"/>
            <a:ext cx="1201234" cy="72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217145AA-15DE-4E20-B6A9-34E2CB05FAAD}"/>
              </a:ext>
            </a:extLst>
          </p:cNvPr>
          <p:cNvSpPr txBox="1"/>
          <p:nvPr/>
        </p:nvSpPr>
        <p:spPr>
          <a:xfrm flipH="1">
            <a:off x="370390" y="4642338"/>
            <a:ext cx="6629400" cy="1661993"/>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Master: Biomedical Engineering: Technologies for Electronics. </a:t>
            </a:r>
          </a:p>
          <a:p>
            <a:pPr algn="just"/>
            <a:r>
              <a:rPr lang="en-US" sz="2800" dirty="0"/>
              <a:t>   (</a:t>
            </a:r>
            <a:r>
              <a:rPr lang="en-US" sz="2800" dirty="0" err="1"/>
              <a:t>Politecnico</a:t>
            </a:r>
            <a:r>
              <a:rPr lang="en-US" sz="2800" dirty="0"/>
              <a:t> di Milano)</a:t>
            </a:r>
            <a:endParaRPr lang="nl-NL" sz="2800" dirty="0"/>
          </a:p>
          <a:p>
            <a:endParaRPr lang="nl-NL" dirty="0"/>
          </a:p>
        </p:txBody>
      </p:sp>
      <p:pic>
        <p:nvPicPr>
          <p:cNvPr id="16" name="Picture 15">
            <a:extLst>
              <a:ext uri="{FF2B5EF4-FFF2-40B4-BE49-F238E27FC236}">
                <a16:creationId xmlns:a16="http://schemas.microsoft.com/office/drawing/2014/main" id="{A9BAEFEE-44D0-41FB-9CAA-161368D31238}"/>
              </a:ext>
            </a:extLst>
          </p:cNvPr>
          <p:cNvPicPr>
            <a:picLocks noChangeAspect="1"/>
          </p:cNvPicPr>
          <p:nvPr/>
        </p:nvPicPr>
        <p:blipFill>
          <a:blip r:embed="rId4"/>
          <a:stretch>
            <a:fillRect/>
          </a:stretch>
        </p:blipFill>
        <p:spPr>
          <a:xfrm>
            <a:off x="7558673" y="3355780"/>
            <a:ext cx="3415010" cy="2243797"/>
          </a:xfrm>
          <a:prstGeom prst="rect">
            <a:avLst/>
          </a:prstGeom>
        </p:spPr>
      </p:pic>
      <p:pic>
        <p:nvPicPr>
          <p:cNvPr id="17" name="Picture 16">
            <a:extLst>
              <a:ext uri="{FF2B5EF4-FFF2-40B4-BE49-F238E27FC236}">
                <a16:creationId xmlns:a16="http://schemas.microsoft.com/office/drawing/2014/main" id="{3A91A7C0-D6CE-4B51-BE7C-21B73D2E647B}"/>
              </a:ext>
            </a:extLst>
          </p:cNvPr>
          <p:cNvPicPr>
            <a:picLocks noChangeAspect="1"/>
          </p:cNvPicPr>
          <p:nvPr/>
        </p:nvPicPr>
        <p:blipFill>
          <a:blip r:embed="rId5"/>
          <a:stretch>
            <a:fillRect/>
          </a:stretch>
        </p:blipFill>
        <p:spPr>
          <a:xfrm>
            <a:off x="9354634" y="4902388"/>
            <a:ext cx="2572395" cy="1453962"/>
          </a:xfrm>
          <a:prstGeom prst="rect">
            <a:avLst/>
          </a:prstGeom>
          <a:ln w="38100">
            <a:solidFill>
              <a:schemeClr val="bg1"/>
            </a:solidFill>
          </a:ln>
        </p:spPr>
      </p:pic>
    </p:spTree>
    <p:extLst>
      <p:ext uri="{BB962C8B-B14F-4D97-AF65-F5344CB8AC3E}">
        <p14:creationId xmlns:p14="http://schemas.microsoft.com/office/powerpoint/2010/main" val="284802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D51338E-F207-4487-AC9B-AFA4E0DF29E1}"/>
              </a:ext>
            </a:extLst>
          </p:cNvPr>
          <p:cNvSpPr>
            <a:spLocks noGrp="1"/>
          </p:cNvSpPr>
          <p:nvPr>
            <p:ph idx="1"/>
          </p:nvPr>
        </p:nvSpPr>
        <p:spPr/>
        <p:txBody>
          <a:bodyPr/>
          <a:lstStyle/>
          <a:p>
            <a:pPr algn="just"/>
            <a:r>
              <a:rPr lang="en-US" sz="2400" dirty="0"/>
              <a:t>To characterize the role of </a:t>
            </a:r>
            <a:r>
              <a:rPr lang="en-US" sz="2400" b="1" dirty="0"/>
              <a:t>premature atrial activity (PAC) </a:t>
            </a:r>
            <a:r>
              <a:rPr lang="en-US" sz="2400" dirty="0"/>
              <a:t>in the </a:t>
            </a:r>
            <a:r>
              <a:rPr lang="en-US" sz="2400" b="1" dirty="0"/>
              <a:t>onset</a:t>
            </a:r>
            <a:r>
              <a:rPr lang="en-US" sz="2400" dirty="0"/>
              <a:t> of AF in combination with other ECG parameters, like atrial fibrillatory rate. </a:t>
            </a:r>
          </a:p>
          <a:p>
            <a:pPr algn="just"/>
            <a:endParaRPr lang="en-US" sz="2400" dirty="0"/>
          </a:p>
          <a:p>
            <a:pPr algn="just"/>
            <a:r>
              <a:rPr lang="en-US" sz="2400" dirty="0"/>
              <a:t>To develop a </a:t>
            </a:r>
            <a:r>
              <a:rPr lang="en-US" sz="2400" b="1" dirty="0"/>
              <a:t>PAC detector </a:t>
            </a:r>
            <a:r>
              <a:rPr lang="en-US" sz="2400" dirty="0"/>
              <a:t>for a </a:t>
            </a:r>
            <a:r>
              <a:rPr lang="en-US" sz="2400" b="1" dirty="0"/>
              <a:t>single lead continuous monitoring device</a:t>
            </a:r>
            <a:r>
              <a:rPr lang="en-US" sz="2400" dirty="0"/>
              <a:t>, surface or subcutaneous. </a:t>
            </a:r>
          </a:p>
          <a:p>
            <a:pPr algn="just"/>
            <a:endParaRPr lang="en-US" sz="2400" dirty="0"/>
          </a:p>
          <a:p>
            <a:pPr algn="just"/>
            <a:r>
              <a:rPr lang="en-US" sz="2400" dirty="0"/>
              <a:t>To </a:t>
            </a:r>
            <a:r>
              <a:rPr lang="en-US" sz="2400" b="1" dirty="0"/>
              <a:t>assess</a:t>
            </a:r>
            <a:r>
              <a:rPr lang="en-US" sz="2400" dirty="0"/>
              <a:t> in specific clinical applications, i.e. </a:t>
            </a:r>
            <a:r>
              <a:rPr lang="en-US" sz="2400" b="1" dirty="0"/>
              <a:t>ablation</a:t>
            </a:r>
            <a:r>
              <a:rPr lang="en-US" sz="2400" dirty="0"/>
              <a:t>, if this approach can predict AF progression </a:t>
            </a:r>
            <a:endParaRPr lang="nl-NL" sz="2400" dirty="0"/>
          </a:p>
        </p:txBody>
      </p:sp>
      <p:sp>
        <p:nvSpPr>
          <p:cNvPr id="4" name="Slide Number Placeholder 3">
            <a:extLst>
              <a:ext uri="{FF2B5EF4-FFF2-40B4-BE49-F238E27FC236}">
                <a16:creationId xmlns:a16="http://schemas.microsoft.com/office/drawing/2014/main" id="{88B8BFBB-D9F8-4B54-884A-97EAC852CC35}"/>
              </a:ext>
            </a:extLst>
          </p:cNvPr>
          <p:cNvSpPr>
            <a:spLocks noGrp="1"/>
          </p:cNvSpPr>
          <p:nvPr>
            <p:ph type="sldNum" sz="quarter" idx="4294967295"/>
          </p:nvPr>
        </p:nvSpPr>
        <p:spPr>
          <a:xfrm>
            <a:off x="1524000" y="6561138"/>
            <a:ext cx="381000" cy="190500"/>
          </a:xfrm>
        </p:spPr>
        <p:txBody>
          <a:bodyPr/>
          <a:lstStyle/>
          <a:p>
            <a:pPr algn="r"/>
            <a:fld id="{13027622-C3D0-42F1-AB2E-4E42FC603B35}" type="slidenum">
              <a:rPr lang="en-US" smtClean="0">
                <a:solidFill>
                  <a:srgbClr val="FFFFFF"/>
                </a:solidFill>
              </a:rPr>
              <a:pPr algn="r"/>
              <a:t>3</a:t>
            </a:fld>
            <a:endParaRPr lang="en-US" dirty="0">
              <a:solidFill>
                <a:srgbClr val="FFFFFF"/>
              </a:solidFill>
            </a:endParaRPr>
          </a:p>
        </p:txBody>
      </p:sp>
      <p:sp>
        <p:nvSpPr>
          <p:cNvPr id="7" name="Title 1">
            <a:extLst>
              <a:ext uri="{FF2B5EF4-FFF2-40B4-BE49-F238E27FC236}">
                <a16:creationId xmlns:a16="http://schemas.microsoft.com/office/drawing/2014/main" id="{EA99EF99-4FF6-439D-A5A8-1B6337690CA4}"/>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bit about my ESR…</a:t>
            </a:r>
            <a:endParaRPr lang="nl-NL" dirty="0"/>
          </a:p>
        </p:txBody>
      </p:sp>
      <p:pic>
        <p:nvPicPr>
          <p:cNvPr id="9" name="Picture 8">
            <a:extLst>
              <a:ext uri="{FF2B5EF4-FFF2-40B4-BE49-F238E27FC236}">
                <a16:creationId xmlns:a16="http://schemas.microsoft.com/office/drawing/2014/main" id="{E8D1A071-9855-485F-B2E6-643B5B90C96E}"/>
              </a:ext>
            </a:extLst>
          </p:cNvPr>
          <p:cNvPicPr>
            <a:picLocks noChangeAspect="1"/>
          </p:cNvPicPr>
          <p:nvPr/>
        </p:nvPicPr>
        <p:blipFill>
          <a:blip r:embed="rId2"/>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206565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60F40F-F3CA-4E72-8650-BBE0FF5B76E0}"/>
              </a:ext>
            </a:extLst>
          </p:cNvPr>
          <p:cNvSpPr>
            <a:spLocks noGrp="1"/>
          </p:cNvSpPr>
          <p:nvPr>
            <p:ph type="title"/>
          </p:nvPr>
        </p:nvSpPr>
        <p:spPr/>
        <p:txBody>
          <a:bodyPr/>
          <a:lstStyle/>
          <a:p>
            <a:r>
              <a:rPr lang="en-US" dirty="0"/>
              <a:t>Expected results</a:t>
            </a:r>
            <a:endParaRPr lang="nl-NL" dirty="0"/>
          </a:p>
        </p:txBody>
      </p:sp>
      <p:sp>
        <p:nvSpPr>
          <p:cNvPr id="8" name="Content Placeholder 7">
            <a:extLst>
              <a:ext uri="{FF2B5EF4-FFF2-40B4-BE49-F238E27FC236}">
                <a16:creationId xmlns:a16="http://schemas.microsoft.com/office/drawing/2014/main" id="{7B09B227-DEA4-47EF-BB84-619C28986322}"/>
              </a:ext>
            </a:extLst>
          </p:cNvPr>
          <p:cNvSpPr>
            <a:spLocks noGrp="1"/>
          </p:cNvSpPr>
          <p:nvPr>
            <p:ph idx="1"/>
          </p:nvPr>
        </p:nvSpPr>
        <p:spPr/>
        <p:txBody>
          <a:bodyPr/>
          <a:lstStyle/>
          <a:p>
            <a:pPr algn="just"/>
            <a:r>
              <a:rPr lang="en-US" sz="2400" dirty="0"/>
              <a:t>A comprehensive understanding of the </a:t>
            </a:r>
            <a:r>
              <a:rPr lang="en-US" sz="2400" b="1" dirty="0"/>
              <a:t>PACs role as AF trigger </a:t>
            </a:r>
            <a:r>
              <a:rPr lang="en-US" sz="2400" dirty="0"/>
              <a:t>and its combination with atrial fibrillatory rate to </a:t>
            </a:r>
            <a:r>
              <a:rPr lang="en-US" sz="2400" b="1" dirty="0"/>
              <a:t>predict AF occurrence </a:t>
            </a:r>
            <a:r>
              <a:rPr lang="en-US" sz="2400" dirty="0"/>
              <a:t>and to characterize its nature. </a:t>
            </a:r>
          </a:p>
          <a:p>
            <a:pPr algn="just"/>
            <a:endParaRPr lang="en-US" sz="2400" dirty="0"/>
          </a:p>
          <a:p>
            <a:pPr algn="just"/>
            <a:r>
              <a:rPr lang="en-US" sz="2400" dirty="0"/>
              <a:t>A comprehensive </a:t>
            </a:r>
            <a:r>
              <a:rPr lang="en-US" sz="2400" b="1" dirty="0"/>
              <a:t>algorithm</a:t>
            </a:r>
            <a:r>
              <a:rPr lang="en-US" sz="2400" dirty="0"/>
              <a:t> </a:t>
            </a:r>
            <a:r>
              <a:rPr lang="en-US" sz="2400" b="1" dirty="0"/>
              <a:t>suitable for implementation </a:t>
            </a:r>
            <a:r>
              <a:rPr lang="en-US" sz="2400" dirty="0"/>
              <a:t>in a single subcutaneous or surface, monitoring device; testing and validation will be done using the datasets coming from BRC clinical studies. </a:t>
            </a:r>
          </a:p>
          <a:p>
            <a:pPr algn="just"/>
            <a:endParaRPr lang="en-US" sz="2400" dirty="0"/>
          </a:p>
          <a:p>
            <a:pPr algn="just"/>
            <a:r>
              <a:rPr lang="en-US" sz="2400" dirty="0"/>
              <a:t>A </a:t>
            </a:r>
            <a:r>
              <a:rPr lang="en-US" sz="2400" b="1" dirty="0"/>
              <a:t>clinical feasibility study</a:t>
            </a:r>
            <a:r>
              <a:rPr lang="en-US" sz="2400" dirty="0"/>
              <a:t>, retrospective or prospective, where the patient status will be assessed using the aforementioned algorithm to predict AF progression.</a:t>
            </a:r>
            <a:endParaRPr lang="nl-NL" sz="2400" dirty="0"/>
          </a:p>
        </p:txBody>
      </p:sp>
      <p:sp>
        <p:nvSpPr>
          <p:cNvPr id="10" name="Slide Number Placeholder 3">
            <a:extLst>
              <a:ext uri="{FF2B5EF4-FFF2-40B4-BE49-F238E27FC236}">
                <a16:creationId xmlns:a16="http://schemas.microsoft.com/office/drawing/2014/main" id="{0BAF884D-F85F-46B5-87BB-1A99333AC129}"/>
              </a:ext>
            </a:extLst>
          </p:cNvPr>
          <p:cNvSpPr txBox="1">
            <a:spLocks/>
          </p:cNvSpPr>
          <p:nvPr/>
        </p:nvSpPr>
        <p:spPr>
          <a:xfrm>
            <a:off x="1524000" y="6561138"/>
            <a:ext cx="381000" cy="190500"/>
          </a:xfrm>
          <a:prstGeom prst="rect">
            <a:avLst/>
          </a:prstGeom>
        </p:spPr>
        <p:txBody>
          <a:bodyPr vert="horz" lIns="0" tIns="0" rIns="0" bIns="0" rtlCol="0" anchor="ctr"/>
          <a:lstStyle>
            <a:defPPr>
              <a:defRPr lang="en-US"/>
            </a:defPPr>
            <a:lvl1pPr marL="0" algn="l" defTabSz="457029" rtl="0" eaLnBrk="1" latinLnBrk="0" hangingPunct="1">
              <a:lnSpc>
                <a:spcPts val="1000"/>
              </a:lnSpc>
              <a:defRPr sz="800" kern="1200">
                <a:solidFill>
                  <a:schemeClr val="bg1"/>
                </a:solidFill>
                <a:latin typeface="Effra"/>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a:lstStyle>
          <a:p>
            <a:pPr algn="r"/>
            <a:fld id="{13027622-C3D0-42F1-AB2E-4E42FC603B35}" type="slidenum">
              <a:rPr lang="en-US">
                <a:solidFill>
                  <a:srgbClr val="FFFFFF"/>
                </a:solidFill>
              </a:rPr>
              <a:pPr algn="r"/>
              <a:t>4</a:t>
            </a:fld>
            <a:endParaRPr lang="en-US" dirty="0">
              <a:solidFill>
                <a:srgbClr val="FFFFFF"/>
              </a:solidFill>
            </a:endParaRPr>
          </a:p>
        </p:txBody>
      </p:sp>
      <p:pic>
        <p:nvPicPr>
          <p:cNvPr id="5" name="Picture 4">
            <a:extLst>
              <a:ext uri="{FF2B5EF4-FFF2-40B4-BE49-F238E27FC236}">
                <a16:creationId xmlns:a16="http://schemas.microsoft.com/office/drawing/2014/main" id="{24CD6589-D159-4E17-9DB0-33C284975973}"/>
              </a:ext>
            </a:extLst>
          </p:cNvPr>
          <p:cNvPicPr>
            <a:picLocks noChangeAspect="1"/>
          </p:cNvPicPr>
          <p:nvPr/>
        </p:nvPicPr>
        <p:blipFill>
          <a:blip r:embed="rId2"/>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261189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39E06C-D0DE-4CE2-8623-4AE0F83B397C}"/>
              </a:ext>
            </a:extLst>
          </p:cNvPr>
          <p:cNvPicPr>
            <a:picLocks noChangeAspect="1"/>
          </p:cNvPicPr>
          <p:nvPr/>
        </p:nvPicPr>
        <p:blipFill>
          <a:blip r:embed="rId3"/>
          <a:stretch>
            <a:fillRect/>
          </a:stretch>
        </p:blipFill>
        <p:spPr>
          <a:xfrm>
            <a:off x="659572" y="829400"/>
            <a:ext cx="3996300" cy="2599600"/>
          </a:xfrm>
          <a:prstGeom prst="rect">
            <a:avLst/>
          </a:prstGeom>
        </p:spPr>
      </p:pic>
      <p:sp>
        <p:nvSpPr>
          <p:cNvPr id="3" name="Title 2">
            <a:extLst>
              <a:ext uri="{FF2B5EF4-FFF2-40B4-BE49-F238E27FC236}">
                <a16:creationId xmlns:a16="http://schemas.microsoft.com/office/drawing/2014/main" id="{2F485401-D57C-4CE7-BD4E-3F86A2FF4084}"/>
              </a:ext>
            </a:extLst>
          </p:cNvPr>
          <p:cNvSpPr>
            <a:spLocks noGrp="1"/>
          </p:cNvSpPr>
          <p:nvPr>
            <p:ph type="title"/>
          </p:nvPr>
        </p:nvSpPr>
        <p:spPr/>
        <p:txBody>
          <a:bodyPr>
            <a:normAutofit fontScale="90000"/>
          </a:bodyPr>
          <a:lstStyle/>
          <a:p>
            <a:r>
              <a:rPr lang="en-US" dirty="0"/>
              <a:t>Success of Ablation Strategies for PERS AF</a:t>
            </a:r>
            <a:endParaRPr lang="nl-NL" dirty="0"/>
          </a:p>
        </p:txBody>
      </p:sp>
      <p:pic>
        <p:nvPicPr>
          <p:cNvPr id="9" name="Picture 8">
            <a:extLst>
              <a:ext uri="{FF2B5EF4-FFF2-40B4-BE49-F238E27FC236}">
                <a16:creationId xmlns:a16="http://schemas.microsoft.com/office/drawing/2014/main" id="{9648C767-34EB-4882-B749-21DAB2E13E15}"/>
              </a:ext>
            </a:extLst>
          </p:cNvPr>
          <p:cNvPicPr>
            <a:picLocks noChangeAspect="1"/>
          </p:cNvPicPr>
          <p:nvPr/>
        </p:nvPicPr>
        <p:blipFill>
          <a:blip r:embed="rId4"/>
          <a:stretch>
            <a:fillRect/>
          </a:stretch>
        </p:blipFill>
        <p:spPr>
          <a:xfrm>
            <a:off x="2580861" y="2541900"/>
            <a:ext cx="3970350" cy="2625467"/>
          </a:xfrm>
          <a:prstGeom prst="rect">
            <a:avLst/>
          </a:prstGeom>
        </p:spPr>
      </p:pic>
      <p:pic>
        <p:nvPicPr>
          <p:cNvPr id="10" name="Picture 9">
            <a:extLst>
              <a:ext uri="{FF2B5EF4-FFF2-40B4-BE49-F238E27FC236}">
                <a16:creationId xmlns:a16="http://schemas.microsoft.com/office/drawing/2014/main" id="{C255106D-FC6C-4E41-933A-C9306AD64470}"/>
              </a:ext>
            </a:extLst>
          </p:cNvPr>
          <p:cNvPicPr>
            <a:picLocks noChangeAspect="1"/>
          </p:cNvPicPr>
          <p:nvPr/>
        </p:nvPicPr>
        <p:blipFill>
          <a:blip r:embed="rId5"/>
          <a:stretch>
            <a:fillRect/>
          </a:stretch>
        </p:blipFill>
        <p:spPr>
          <a:xfrm>
            <a:off x="5514059" y="3570851"/>
            <a:ext cx="3944400" cy="2619000"/>
          </a:xfrm>
          <a:prstGeom prst="rect">
            <a:avLst/>
          </a:prstGeom>
        </p:spPr>
      </p:pic>
      <p:sp>
        <p:nvSpPr>
          <p:cNvPr id="4" name="Rectangle 3">
            <a:extLst>
              <a:ext uri="{FF2B5EF4-FFF2-40B4-BE49-F238E27FC236}">
                <a16:creationId xmlns:a16="http://schemas.microsoft.com/office/drawing/2014/main" id="{0A26CEC7-432B-4D4E-B449-2E3117E75FFE}"/>
              </a:ext>
            </a:extLst>
          </p:cNvPr>
          <p:cNvSpPr/>
          <p:nvPr/>
        </p:nvSpPr>
        <p:spPr>
          <a:xfrm>
            <a:off x="659572" y="5390217"/>
            <a:ext cx="4572000" cy="769441"/>
          </a:xfrm>
          <a:prstGeom prst="rect">
            <a:avLst/>
          </a:prstGeom>
        </p:spPr>
        <p:txBody>
          <a:bodyPr>
            <a:spAutoFit/>
          </a:bodyPr>
          <a:lstStyle/>
          <a:p>
            <a:r>
              <a:rPr lang="nl-NL" sz="1100" dirty="0">
                <a:solidFill>
                  <a:srgbClr val="222222"/>
                </a:solidFill>
                <a:latin typeface="Arial" panose="020B0604020202020204" pitchFamily="34" charset="0"/>
              </a:rPr>
              <a:t>Verma A, Jiang CY, Betts TR, Chen J, Deisenhofer I, Mantovan R, Macle L, Morillo CA, Haverkamp W, Weerasooriya R, Albenque JP. Approaches to catheter ablation for persistent atrial fibrillation. New England Journal of Medicine. 2015 May 7;372(19):1812-22.</a:t>
            </a:r>
            <a:endParaRPr lang="nl-NL" sz="1100" dirty="0"/>
          </a:p>
        </p:txBody>
      </p:sp>
      <p:sp>
        <p:nvSpPr>
          <p:cNvPr id="5" name="Rectangle 4">
            <a:extLst>
              <a:ext uri="{FF2B5EF4-FFF2-40B4-BE49-F238E27FC236}">
                <a16:creationId xmlns:a16="http://schemas.microsoft.com/office/drawing/2014/main" id="{A99397F9-E815-4524-A9BF-395C09281B8F}"/>
              </a:ext>
            </a:extLst>
          </p:cNvPr>
          <p:cNvSpPr/>
          <p:nvPr/>
        </p:nvSpPr>
        <p:spPr>
          <a:xfrm>
            <a:off x="4848714" y="829400"/>
            <a:ext cx="4572000" cy="1754326"/>
          </a:xfrm>
          <a:prstGeom prst="rect">
            <a:avLst/>
          </a:prstGeom>
        </p:spPr>
        <p:txBody>
          <a:bodyPr>
            <a:spAutoFit/>
          </a:bodyPr>
          <a:lstStyle/>
          <a:p>
            <a:pPr algn="just"/>
            <a:r>
              <a:rPr lang="en-US" dirty="0">
                <a:latin typeface="OTNEJMQuadraat"/>
              </a:rPr>
              <a:t>Patients with </a:t>
            </a:r>
            <a:r>
              <a:rPr lang="en-US" b="1" dirty="0">
                <a:latin typeface="OTNEJMQuadraat"/>
              </a:rPr>
              <a:t>persistent atrial fibrillation</a:t>
            </a:r>
            <a:r>
              <a:rPr lang="en-US" dirty="0">
                <a:latin typeface="OTNEJMQuadraat"/>
              </a:rPr>
              <a:t>: </a:t>
            </a:r>
            <a:r>
              <a:rPr lang="en-US" b="1" dirty="0">
                <a:latin typeface="OTNEJMQuadraat"/>
              </a:rPr>
              <a:t>no reduction in the rate of recurrent atrial fibrillation</a:t>
            </a:r>
            <a:r>
              <a:rPr lang="en-US" dirty="0">
                <a:latin typeface="OTNEJMQuadraat"/>
              </a:rPr>
              <a:t> when either linear ablation or ablation of complex fractionated electrograms was performed in addition to pulmonary-vein isolation</a:t>
            </a:r>
            <a:endParaRPr lang="nl-NL" dirty="0"/>
          </a:p>
        </p:txBody>
      </p:sp>
      <p:sp>
        <p:nvSpPr>
          <p:cNvPr id="11" name="Slide Number Placeholder 3">
            <a:extLst>
              <a:ext uri="{FF2B5EF4-FFF2-40B4-BE49-F238E27FC236}">
                <a16:creationId xmlns:a16="http://schemas.microsoft.com/office/drawing/2014/main" id="{58D52AF1-A738-4005-8D88-495C0DA49CB1}"/>
              </a:ext>
            </a:extLst>
          </p:cNvPr>
          <p:cNvSpPr txBox="1">
            <a:spLocks/>
          </p:cNvSpPr>
          <p:nvPr/>
        </p:nvSpPr>
        <p:spPr>
          <a:xfrm>
            <a:off x="1524000" y="6561138"/>
            <a:ext cx="381000" cy="190500"/>
          </a:xfrm>
          <a:prstGeom prst="rect">
            <a:avLst/>
          </a:prstGeom>
        </p:spPr>
        <p:txBody>
          <a:bodyPr vert="horz" lIns="0" tIns="0" rIns="0" bIns="0" rtlCol="0" anchor="ctr"/>
          <a:lstStyle>
            <a:defPPr>
              <a:defRPr lang="en-US"/>
            </a:defPPr>
            <a:lvl1pPr marL="0" algn="l" defTabSz="457029" rtl="0" eaLnBrk="1" latinLnBrk="0" hangingPunct="1">
              <a:lnSpc>
                <a:spcPts val="1000"/>
              </a:lnSpc>
              <a:defRPr sz="800" kern="1200">
                <a:solidFill>
                  <a:schemeClr val="bg1"/>
                </a:solidFill>
                <a:latin typeface="Effra"/>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a:lstStyle>
          <a:p>
            <a:pPr algn="r"/>
            <a:fld id="{13027622-C3D0-42F1-AB2E-4E42FC603B35}" type="slidenum">
              <a:rPr lang="en-US">
                <a:solidFill>
                  <a:srgbClr val="FFFFFF"/>
                </a:solidFill>
              </a:rPr>
              <a:pPr algn="r"/>
              <a:t>5</a:t>
            </a:fld>
            <a:endParaRPr lang="en-US" dirty="0">
              <a:solidFill>
                <a:srgbClr val="FFFFFF"/>
              </a:solidFill>
            </a:endParaRPr>
          </a:p>
        </p:txBody>
      </p:sp>
      <p:pic>
        <p:nvPicPr>
          <p:cNvPr id="13" name="Picture 12">
            <a:extLst>
              <a:ext uri="{FF2B5EF4-FFF2-40B4-BE49-F238E27FC236}">
                <a16:creationId xmlns:a16="http://schemas.microsoft.com/office/drawing/2014/main" id="{EAF782FB-2932-4C68-94C8-CEFAC3098B7C}"/>
              </a:ext>
            </a:extLst>
          </p:cNvPr>
          <p:cNvPicPr>
            <a:picLocks noChangeAspect="1"/>
          </p:cNvPicPr>
          <p:nvPr/>
        </p:nvPicPr>
        <p:blipFill>
          <a:blip r:embed="rId6"/>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40781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3FD80B4-1EE4-44C2-8848-6D99BFD46A45}"/>
              </a:ext>
            </a:extLst>
          </p:cNvPr>
          <p:cNvSpPr>
            <a:spLocks noGrp="1"/>
          </p:cNvSpPr>
          <p:nvPr>
            <p:ph type="ftr" sz="quarter" idx="10"/>
          </p:nvPr>
        </p:nvSpPr>
        <p:spPr/>
        <p:txBody>
          <a:bodyPr/>
          <a:lstStyle/>
          <a:p>
            <a:endParaRPr lang="en-US" dirty="0">
              <a:solidFill>
                <a:srgbClr val="FFFFFF"/>
              </a:solidFill>
            </a:endParaRPr>
          </a:p>
        </p:txBody>
      </p:sp>
      <p:pic>
        <p:nvPicPr>
          <p:cNvPr id="20" name="Picture 2">
            <a:extLst>
              <a:ext uri="{FF2B5EF4-FFF2-40B4-BE49-F238E27FC236}">
                <a16:creationId xmlns:a16="http://schemas.microsoft.com/office/drawing/2014/main" id="{F1A162CE-71F6-4EDD-A081-13E15575D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749" y="819246"/>
            <a:ext cx="2753633" cy="15541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a16="http://schemas.microsoft.com/office/drawing/2014/main" id="{9293726A-1DD4-48B4-871C-47089CB4D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749" y="2348241"/>
            <a:ext cx="2818703" cy="16355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2" name="Picture 4">
            <a:extLst>
              <a:ext uri="{FF2B5EF4-FFF2-40B4-BE49-F238E27FC236}">
                <a16:creationId xmlns:a16="http://schemas.microsoft.com/office/drawing/2014/main" id="{8EC8D94B-DD16-4B1B-8142-F4F1831FA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749" y="3954311"/>
            <a:ext cx="2855143" cy="17113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 name="Title 7">
            <a:extLst>
              <a:ext uri="{FF2B5EF4-FFF2-40B4-BE49-F238E27FC236}">
                <a16:creationId xmlns:a16="http://schemas.microsoft.com/office/drawing/2014/main" id="{E00EFCAA-A279-4905-9FCE-2A5FE4E19BAB}"/>
              </a:ext>
            </a:extLst>
          </p:cNvPr>
          <p:cNvSpPr>
            <a:spLocks noGrp="1"/>
          </p:cNvSpPr>
          <p:nvPr>
            <p:ph type="title"/>
          </p:nvPr>
        </p:nvSpPr>
        <p:spPr>
          <a:xfrm>
            <a:off x="378354" y="373380"/>
            <a:ext cx="8423740" cy="277119"/>
          </a:xfrm>
        </p:spPr>
        <p:txBody>
          <a:bodyPr>
            <a:normAutofit fontScale="90000"/>
          </a:bodyPr>
          <a:lstStyle/>
          <a:p>
            <a:r>
              <a:rPr lang="en-US" dirty="0"/>
              <a:t>NEW Approach : EKG Markers Guided </a:t>
            </a:r>
          </a:p>
        </p:txBody>
      </p:sp>
      <p:pic>
        <p:nvPicPr>
          <p:cNvPr id="24" name="Picture 23">
            <a:extLst>
              <a:ext uri="{FF2B5EF4-FFF2-40B4-BE49-F238E27FC236}">
                <a16:creationId xmlns:a16="http://schemas.microsoft.com/office/drawing/2014/main" id="{5EE54E23-F885-42CC-9748-32E4CE57B304}"/>
              </a:ext>
            </a:extLst>
          </p:cNvPr>
          <p:cNvPicPr>
            <a:picLocks noChangeAspect="1"/>
          </p:cNvPicPr>
          <p:nvPr/>
        </p:nvPicPr>
        <p:blipFill>
          <a:blip r:embed="rId5"/>
          <a:stretch>
            <a:fillRect/>
          </a:stretch>
        </p:blipFill>
        <p:spPr>
          <a:xfrm>
            <a:off x="5523062" y="819246"/>
            <a:ext cx="2582944" cy="1680209"/>
          </a:xfrm>
          <a:prstGeom prst="rect">
            <a:avLst/>
          </a:prstGeom>
        </p:spPr>
      </p:pic>
      <p:pic>
        <p:nvPicPr>
          <p:cNvPr id="25" name="Picture 24">
            <a:extLst>
              <a:ext uri="{FF2B5EF4-FFF2-40B4-BE49-F238E27FC236}">
                <a16:creationId xmlns:a16="http://schemas.microsoft.com/office/drawing/2014/main" id="{E9489F5C-48CC-4104-A59B-0F0F796988E3}"/>
              </a:ext>
            </a:extLst>
          </p:cNvPr>
          <p:cNvPicPr>
            <a:picLocks noChangeAspect="1"/>
          </p:cNvPicPr>
          <p:nvPr/>
        </p:nvPicPr>
        <p:blipFill>
          <a:blip r:embed="rId6"/>
          <a:stretch>
            <a:fillRect/>
          </a:stretch>
        </p:blipFill>
        <p:spPr>
          <a:xfrm>
            <a:off x="5506432" y="3963862"/>
            <a:ext cx="2625320" cy="1736041"/>
          </a:xfrm>
          <a:prstGeom prst="rect">
            <a:avLst/>
          </a:prstGeom>
        </p:spPr>
      </p:pic>
      <p:pic>
        <p:nvPicPr>
          <p:cNvPr id="26" name="Picture 25">
            <a:extLst>
              <a:ext uri="{FF2B5EF4-FFF2-40B4-BE49-F238E27FC236}">
                <a16:creationId xmlns:a16="http://schemas.microsoft.com/office/drawing/2014/main" id="{62B5FEE9-1278-4F28-951B-561CF5C5C498}"/>
              </a:ext>
            </a:extLst>
          </p:cNvPr>
          <p:cNvPicPr>
            <a:picLocks noChangeAspect="1"/>
          </p:cNvPicPr>
          <p:nvPr/>
        </p:nvPicPr>
        <p:blipFill>
          <a:blip r:embed="rId7"/>
          <a:stretch>
            <a:fillRect/>
          </a:stretch>
        </p:blipFill>
        <p:spPr>
          <a:xfrm>
            <a:off x="5523061" y="2348241"/>
            <a:ext cx="2582944" cy="1671130"/>
          </a:xfrm>
          <a:prstGeom prst="rect">
            <a:avLst/>
          </a:prstGeom>
        </p:spPr>
      </p:pic>
      <p:cxnSp>
        <p:nvCxnSpPr>
          <p:cNvPr id="27" name="Straight Arrow Connector 26">
            <a:extLst>
              <a:ext uri="{FF2B5EF4-FFF2-40B4-BE49-F238E27FC236}">
                <a16:creationId xmlns:a16="http://schemas.microsoft.com/office/drawing/2014/main" id="{710ECE30-0933-4E57-AA07-D45E1BBF6757}"/>
              </a:ext>
            </a:extLst>
          </p:cNvPr>
          <p:cNvCxnSpPr>
            <a:cxnSpLocks/>
          </p:cNvCxnSpPr>
          <p:nvPr/>
        </p:nvCxnSpPr>
        <p:spPr>
          <a:xfrm>
            <a:off x="4676892" y="1479133"/>
            <a:ext cx="829540" cy="0"/>
          </a:xfrm>
          <a:prstGeom prst="straightConnector1">
            <a:avLst/>
          </a:prstGeom>
          <a:ln w="57150" cap="sq">
            <a:solidFill>
              <a:srgbClr val="FF0000"/>
            </a:solidFill>
            <a:round/>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22A221E6-31EF-4601-AE85-72777FB517F5}"/>
              </a:ext>
            </a:extLst>
          </p:cNvPr>
          <p:cNvSpPr/>
          <p:nvPr/>
        </p:nvSpPr>
        <p:spPr>
          <a:xfrm>
            <a:off x="360181" y="6038754"/>
            <a:ext cx="9064487" cy="553998"/>
          </a:xfrm>
          <a:prstGeom prst="rect">
            <a:avLst/>
          </a:prstGeom>
        </p:spPr>
        <p:txBody>
          <a:bodyPr wrap="square">
            <a:spAutoFit/>
          </a:bodyPr>
          <a:lstStyle/>
          <a:p>
            <a:r>
              <a:rPr lang="nl-NL" sz="1000" dirty="0">
                <a:solidFill>
                  <a:srgbClr val="222222"/>
                </a:solidFill>
                <a:latin typeface="Arial" panose="020B0604020202020204" pitchFamily="34" charset="0"/>
              </a:rPr>
              <a:t>Pokushalov E, Romanov A, De Melis M, Artyomenko S, Baranova V, Losik D, Bairamova S, Karaskov A, Mittal S, Steinberg JS. Progression of atrial fibrillation after a failed initial ablation procedure in patients with paroxysmal atrial fibrillation. Circulation: Arrhythmia and Electrophysiology. 2013 Aug 1;6(4):754-60.</a:t>
            </a:r>
          </a:p>
          <a:p>
            <a:endParaRPr lang="nl-NL" sz="1000" dirty="0"/>
          </a:p>
        </p:txBody>
      </p:sp>
      <p:sp>
        <p:nvSpPr>
          <p:cNvPr id="31" name="TextBox 30">
            <a:extLst>
              <a:ext uri="{FF2B5EF4-FFF2-40B4-BE49-F238E27FC236}">
                <a16:creationId xmlns:a16="http://schemas.microsoft.com/office/drawing/2014/main" id="{02E6F8FE-5EDD-49AF-81AC-76455D76753F}"/>
              </a:ext>
            </a:extLst>
          </p:cNvPr>
          <p:cNvSpPr txBox="1"/>
          <p:nvPr/>
        </p:nvSpPr>
        <p:spPr>
          <a:xfrm>
            <a:off x="8562685" y="2604323"/>
            <a:ext cx="3139164" cy="1123379"/>
          </a:xfrm>
          <a:prstGeom prst="rect">
            <a:avLst/>
          </a:prstGeom>
          <a:noFill/>
        </p:spPr>
        <p:txBody>
          <a:bodyPr wrap="none" lIns="0" tIns="0" rIns="0" bIns="0" rtlCol="0" anchor="t" anchorCtr="0">
            <a:noAutofit/>
          </a:bodyPr>
          <a:lstStyle/>
          <a:p>
            <a:pPr marL="115888" indent="-115888">
              <a:lnSpc>
                <a:spcPts val="1900"/>
              </a:lnSpc>
              <a:buFont typeface="Wingdings" charset="2"/>
              <a:buChar char="§"/>
            </a:pPr>
            <a:r>
              <a:rPr lang="en-US" sz="1600" dirty="0">
                <a:latin typeface="Effra"/>
                <a:cs typeface="Effra"/>
              </a:rPr>
              <a:t>Use LINQ triggers </a:t>
            </a:r>
          </a:p>
          <a:p>
            <a:pPr marL="115888" indent="-115888">
              <a:lnSpc>
                <a:spcPts val="1900"/>
              </a:lnSpc>
              <a:buFont typeface="Wingdings" charset="2"/>
              <a:buChar char="§"/>
            </a:pPr>
            <a:r>
              <a:rPr lang="en-US" sz="1600" dirty="0">
                <a:latin typeface="Effra"/>
                <a:cs typeface="Effra"/>
              </a:rPr>
              <a:t>The feasibility was positively</a:t>
            </a:r>
          </a:p>
          <a:p>
            <a:pPr>
              <a:lnSpc>
                <a:spcPts val="1900"/>
              </a:lnSpc>
            </a:pPr>
            <a:r>
              <a:rPr lang="en-US" sz="1600" dirty="0">
                <a:cs typeface="Effra"/>
              </a:rPr>
              <a:t>shown in a post-ablation studies</a:t>
            </a:r>
            <a:endParaRPr lang="en-US" sz="1600" dirty="0">
              <a:latin typeface="Effra"/>
              <a:cs typeface="Effra"/>
            </a:endParaRPr>
          </a:p>
          <a:p>
            <a:pPr marL="115888" indent="-115888">
              <a:lnSpc>
                <a:spcPts val="1900"/>
              </a:lnSpc>
              <a:buFont typeface="Wingdings" charset="2"/>
              <a:buChar char="§"/>
            </a:pPr>
            <a:r>
              <a:rPr lang="en-US" sz="1600" dirty="0">
                <a:latin typeface="Effra"/>
                <a:cs typeface="Effra"/>
              </a:rPr>
              <a:t>The new approach is to use them</a:t>
            </a:r>
          </a:p>
          <a:p>
            <a:pPr>
              <a:lnSpc>
                <a:spcPts val="1900"/>
              </a:lnSpc>
            </a:pPr>
            <a:r>
              <a:rPr lang="en-US" sz="1600" dirty="0">
                <a:latin typeface="Effra"/>
                <a:cs typeface="Effra"/>
              </a:rPr>
              <a:t>pre-ablation </a:t>
            </a:r>
          </a:p>
          <a:p>
            <a:pPr>
              <a:lnSpc>
                <a:spcPts val="1900"/>
              </a:lnSpc>
            </a:pPr>
            <a:r>
              <a:rPr lang="en-US" sz="1600" dirty="0">
                <a:latin typeface="Effra"/>
                <a:cs typeface="Effra"/>
              </a:rPr>
              <a:t>  </a:t>
            </a:r>
          </a:p>
          <a:p>
            <a:pPr>
              <a:lnSpc>
                <a:spcPts val="1900"/>
              </a:lnSpc>
            </a:pPr>
            <a:endParaRPr lang="en-US" sz="1600" dirty="0">
              <a:latin typeface="Effra"/>
              <a:cs typeface="Effra"/>
            </a:endParaRPr>
          </a:p>
          <a:p>
            <a:pPr>
              <a:lnSpc>
                <a:spcPts val="1900"/>
              </a:lnSpc>
            </a:pPr>
            <a:endParaRPr lang="en-US" sz="1600" dirty="0">
              <a:latin typeface="Effra"/>
              <a:cs typeface="Effra"/>
            </a:endParaRPr>
          </a:p>
          <a:p>
            <a:pPr>
              <a:lnSpc>
                <a:spcPts val="1900"/>
              </a:lnSpc>
            </a:pPr>
            <a:endParaRPr lang="nl-NL" sz="1600" dirty="0">
              <a:latin typeface="Effra"/>
              <a:cs typeface="Effra"/>
            </a:endParaRPr>
          </a:p>
        </p:txBody>
      </p:sp>
      <p:pic>
        <p:nvPicPr>
          <p:cNvPr id="32" name="Picture 31">
            <a:extLst>
              <a:ext uri="{FF2B5EF4-FFF2-40B4-BE49-F238E27FC236}">
                <a16:creationId xmlns:a16="http://schemas.microsoft.com/office/drawing/2014/main" id="{4ECECC69-B727-44E5-8A63-3533B344787B}"/>
              </a:ext>
            </a:extLst>
          </p:cNvPr>
          <p:cNvPicPr>
            <a:picLocks noChangeAspect="1"/>
          </p:cNvPicPr>
          <p:nvPr/>
        </p:nvPicPr>
        <p:blipFill>
          <a:blip r:embed="rId8"/>
          <a:stretch>
            <a:fillRect/>
          </a:stretch>
        </p:blipFill>
        <p:spPr>
          <a:xfrm>
            <a:off x="9613556" y="208001"/>
            <a:ext cx="2281880" cy="1233449"/>
          </a:xfrm>
          <a:prstGeom prst="rect">
            <a:avLst/>
          </a:prstGeom>
        </p:spPr>
      </p:pic>
      <p:cxnSp>
        <p:nvCxnSpPr>
          <p:cNvPr id="39" name="Straight Arrow Connector 38">
            <a:extLst>
              <a:ext uri="{FF2B5EF4-FFF2-40B4-BE49-F238E27FC236}">
                <a16:creationId xmlns:a16="http://schemas.microsoft.com/office/drawing/2014/main" id="{0A9A23EA-CA26-4DC9-A394-B1D9DBC29BA7}"/>
              </a:ext>
            </a:extLst>
          </p:cNvPr>
          <p:cNvCxnSpPr>
            <a:cxnSpLocks/>
          </p:cNvCxnSpPr>
          <p:nvPr/>
        </p:nvCxnSpPr>
        <p:spPr>
          <a:xfrm>
            <a:off x="4699000" y="3212963"/>
            <a:ext cx="829540" cy="0"/>
          </a:xfrm>
          <a:prstGeom prst="straightConnector1">
            <a:avLst/>
          </a:prstGeom>
          <a:ln w="57150" cap="sq">
            <a:solidFill>
              <a:srgbClr val="FF0000"/>
            </a:solidFill>
            <a:round/>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D299680-77B4-4D78-897E-3F45D8C08A67}"/>
              </a:ext>
            </a:extLst>
          </p:cNvPr>
          <p:cNvCxnSpPr>
            <a:cxnSpLocks/>
          </p:cNvCxnSpPr>
          <p:nvPr/>
        </p:nvCxnSpPr>
        <p:spPr>
          <a:xfrm>
            <a:off x="4693521" y="4831882"/>
            <a:ext cx="829540" cy="0"/>
          </a:xfrm>
          <a:prstGeom prst="straightConnector1">
            <a:avLst/>
          </a:prstGeom>
          <a:ln w="57150" cap="sq">
            <a:solidFill>
              <a:srgbClr val="FF0000"/>
            </a:solidFill>
            <a:roun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60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4485AB-5CE2-4D52-8957-5AF3E032C6C2}"/>
              </a:ext>
            </a:extLst>
          </p:cNvPr>
          <p:cNvSpPr>
            <a:spLocks noGrp="1"/>
          </p:cNvSpPr>
          <p:nvPr>
            <p:ph type="sldNum" sz="quarter" idx="11"/>
          </p:nvPr>
        </p:nvSpPr>
        <p:spPr/>
        <p:txBody>
          <a:bodyPr/>
          <a:lstStyle/>
          <a:p>
            <a:fld id="{A3032E39-2DD7-6341-87B9-9AB98FE36691}" type="slidenum">
              <a:rPr lang="en-US" smtClean="0">
                <a:solidFill>
                  <a:srgbClr val="FFFFFF"/>
                </a:solidFill>
              </a:rPr>
              <a:pPr/>
              <a:t>7</a:t>
            </a:fld>
            <a:endParaRPr lang="en-US" dirty="0">
              <a:solidFill>
                <a:srgbClr val="FFFFFF"/>
              </a:solidFill>
            </a:endParaRPr>
          </a:p>
        </p:txBody>
      </p:sp>
      <p:sp>
        <p:nvSpPr>
          <p:cNvPr id="3" name="Title 2">
            <a:extLst>
              <a:ext uri="{FF2B5EF4-FFF2-40B4-BE49-F238E27FC236}">
                <a16:creationId xmlns:a16="http://schemas.microsoft.com/office/drawing/2014/main" id="{FB961551-781E-4319-9E30-16F276FD1633}"/>
              </a:ext>
            </a:extLst>
          </p:cNvPr>
          <p:cNvSpPr>
            <a:spLocks noGrp="1"/>
          </p:cNvSpPr>
          <p:nvPr>
            <p:ph type="title"/>
          </p:nvPr>
        </p:nvSpPr>
        <p:spPr/>
        <p:txBody>
          <a:bodyPr>
            <a:normAutofit fontScale="90000"/>
          </a:bodyPr>
          <a:lstStyle/>
          <a:p>
            <a:r>
              <a:rPr lang="en-US" dirty="0"/>
              <a:t>Research Questions</a:t>
            </a:r>
            <a:endParaRPr lang="nl-NL" dirty="0"/>
          </a:p>
        </p:txBody>
      </p:sp>
      <p:sp>
        <p:nvSpPr>
          <p:cNvPr id="5" name="Content Placeholder 7">
            <a:extLst>
              <a:ext uri="{FF2B5EF4-FFF2-40B4-BE49-F238E27FC236}">
                <a16:creationId xmlns:a16="http://schemas.microsoft.com/office/drawing/2014/main" id="{612C8679-52D9-42FC-8963-9385B7260CA7}"/>
              </a:ext>
            </a:extLst>
          </p:cNvPr>
          <p:cNvSpPr txBox="1">
            <a:spLocks/>
          </p:cNvSpPr>
          <p:nvPr/>
        </p:nvSpPr>
        <p:spPr>
          <a:xfrm>
            <a:off x="1902354" y="879232"/>
            <a:ext cx="8382000" cy="5024946"/>
          </a:xfrm>
          <a:prstGeom prst="rect">
            <a:avLst/>
          </a:prstGeom>
        </p:spPr>
        <p:txBody>
          <a:bodyPr/>
          <a:lst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a:lstStyle>
          <a:p>
            <a:pPr lvl="1" algn="just"/>
            <a:r>
              <a:rPr lang="en-US" sz="2300" dirty="0"/>
              <a:t>Define triggers prevalence by patient category</a:t>
            </a:r>
          </a:p>
          <a:p>
            <a:pPr lvl="1" algn="just"/>
            <a:endParaRPr lang="en-US" sz="2300" dirty="0"/>
          </a:p>
          <a:p>
            <a:pPr lvl="1" algn="just"/>
            <a:r>
              <a:rPr lang="en-US" sz="2300" dirty="0"/>
              <a:t>Assess if triggers are associated to procedure outcome at 1yr</a:t>
            </a:r>
          </a:p>
          <a:p>
            <a:pPr lvl="1" algn="just"/>
            <a:endParaRPr lang="en-US" sz="2300" dirty="0"/>
          </a:p>
          <a:p>
            <a:pPr lvl="1" algn="just"/>
            <a:r>
              <a:rPr lang="en-US" sz="2300" dirty="0"/>
              <a:t>Are we able to define PAC patterns?</a:t>
            </a:r>
          </a:p>
          <a:p>
            <a:pPr lvl="1" algn="just"/>
            <a:endParaRPr lang="en-US" sz="2300" dirty="0"/>
          </a:p>
          <a:p>
            <a:pPr lvl="1" algn="just"/>
            <a:r>
              <a:rPr lang="en-US" sz="2300" dirty="0"/>
              <a:t>Are able to detect PAC patterns?</a:t>
            </a:r>
          </a:p>
          <a:p>
            <a:pPr marL="187847" lvl="1" indent="0" algn="just">
              <a:buNone/>
            </a:pPr>
            <a:endParaRPr lang="en-US" sz="2300" dirty="0"/>
          </a:p>
          <a:p>
            <a:pPr lvl="1" algn="just"/>
            <a:r>
              <a:rPr lang="en-US" sz="2300" dirty="0"/>
              <a:t>Is AF cycle length measured pre-ablation associated to procedure outcome ?</a:t>
            </a:r>
          </a:p>
          <a:p>
            <a:pPr lvl="1" algn="just"/>
            <a:endParaRPr lang="en-US" sz="2300" dirty="0"/>
          </a:p>
          <a:p>
            <a:pPr lvl="1" algn="just"/>
            <a:endParaRPr lang="en-US" sz="2300" dirty="0"/>
          </a:p>
          <a:p>
            <a:pPr lvl="1" algn="just"/>
            <a:endParaRPr lang="en-US" sz="2300" dirty="0"/>
          </a:p>
          <a:p>
            <a:pPr marL="187847" lvl="1" indent="0" algn="just">
              <a:buNone/>
            </a:pPr>
            <a:r>
              <a:rPr lang="en-US" sz="2300" dirty="0"/>
              <a:t>-&gt; physician validation of the data assessment</a:t>
            </a:r>
          </a:p>
          <a:p>
            <a:pPr lvl="1" algn="just"/>
            <a:endParaRPr lang="en-US" sz="2300" dirty="0"/>
          </a:p>
          <a:p>
            <a:pPr lvl="1" algn="just"/>
            <a:endParaRPr lang="en-US" sz="2300" dirty="0"/>
          </a:p>
          <a:p>
            <a:pPr marL="187847" lvl="1" indent="0" algn="just">
              <a:buNone/>
            </a:pPr>
            <a:endParaRPr lang="en-US" sz="2300" dirty="0"/>
          </a:p>
          <a:p>
            <a:pPr lvl="1" algn="just"/>
            <a:endParaRPr lang="en-US" sz="2300" dirty="0"/>
          </a:p>
        </p:txBody>
      </p:sp>
      <p:pic>
        <p:nvPicPr>
          <p:cNvPr id="6" name="Picture 5">
            <a:extLst>
              <a:ext uri="{FF2B5EF4-FFF2-40B4-BE49-F238E27FC236}">
                <a16:creationId xmlns:a16="http://schemas.microsoft.com/office/drawing/2014/main" id="{09E54D24-7818-44F2-89B2-82E18A560A4B}"/>
              </a:ext>
            </a:extLst>
          </p:cNvPr>
          <p:cNvPicPr>
            <a:picLocks noChangeAspect="1"/>
          </p:cNvPicPr>
          <p:nvPr/>
        </p:nvPicPr>
        <p:blipFill>
          <a:blip r:embed="rId3"/>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85863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57C229-F488-4B97-A124-EA9B077E75BA}"/>
              </a:ext>
            </a:extLst>
          </p:cNvPr>
          <p:cNvSpPr>
            <a:spLocks noGrp="1"/>
          </p:cNvSpPr>
          <p:nvPr>
            <p:ph type="sldNum" sz="quarter" idx="11"/>
          </p:nvPr>
        </p:nvSpPr>
        <p:spPr/>
        <p:txBody>
          <a:bodyPr/>
          <a:lstStyle/>
          <a:p>
            <a:fld id="{A3032E39-2DD7-6341-87B9-9AB98FE36691}" type="slidenum">
              <a:rPr lang="en-US" smtClean="0">
                <a:solidFill>
                  <a:srgbClr val="FFFFFF"/>
                </a:solidFill>
              </a:rPr>
              <a:pPr/>
              <a:t>8</a:t>
            </a:fld>
            <a:endParaRPr lang="en-US" dirty="0">
              <a:solidFill>
                <a:srgbClr val="FFFFFF"/>
              </a:solidFill>
            </a:endParaRPr>
          </a:p>
        </p:txBody>
      </p:sp>
      <p:sp>
        <p:nvSpPr>
          <p:cNvPr id="3" name="Title 2">
            <a:extLst>
              <a:ext uri="{FF2B5EF4-FFF2-40B4-BE49-F238E27FC236}">
                <a16:creationId xmlns:a16="http://schemas.microsoft.com/office/drawing/2014/main" id="{DCCF4798-A03A-44FD-B4FD-E64B16DE336D}"/>
              </a:ext>
            </a:extLst>
          </p:cNvPr>
          <p:cNvSpPr>
            <a:spLocks noGrp="1"/>
          </p:cNvSpPr>
          <p:nvPr>
            <p:ph type="title"/>
          </p:nvPr>
        </p:nvSpPr>
        <p:spPr/>
        <p:txBody>
          <a:bodyPr>
            <a:normAutofit fontScale="90000"/>
          </a:bodyPr>
          <a:lstStyle/>
          <a:p>
            <a:r>
              <a:rPr lang="en-US" dirty="0"/>
              <a:t>Lorenz plot</a:t>
            </a:r>
            <a:endParaRPr lang="nl-NL" dirty="0"/>
          </a:p>
        </p:txBody>
      </p:sp>
      <p:pic>
        <p:nvPicPr>
          <p:cNvPr id="5" name="Picture 4">
            <a:extLst>
              <a:ext uri="{FF2B5EF4-FFF2-40B4-BE49-F238E27FC236}">
                <a16:creationId xmlns:a16="http://schemas.microsoft.com/office/drawing/2014/main" id="{A690E1CD-EADD-496E-B3E9-2702F56EE8B6}"/>
              </a:ext>
            </a:extLst>
          </p:cNvPr>
          <p:cNvPicPr>
            <a:picLocks noChangeAspect="1"/>
          </p:cNvPicPr>
          <p:nvPr/>
        </p:nvPicPr>
        <p:blipFill>
          <a:blip r:embed="rId3"/>
          <a:stretch>
            <a:fillRect/>
          </a:stretch>
        </p:blipFill>
        <p:spPr>
          <a:xfrm>
            <a:off x="3228953" y="887154"/>
            <a:ext cx="5728802" cy="3937866"/>
          </a:xfrm>
          <a:prstGeom prst="rect">
            <a:avLst/>
          </a:prstGeom>
        </p:spPr>
      </p:pic>
      <p:pic>
        <p:nvPicPr>
          <p:cNvPr id="6" name="Picture 5">
            <a:extLst>
              <a:ext uri="{FF2B5EF4-FFF2-40B4-BE49-F238E27FC236}">
                <a16:creationId xmlns:a16="http://schemas.microsoft.com/office/drawing/2014/main" id="{788C372E-0748-48F1-9E2B-090513F093C0}"/>
              </a:ext>
            </a:extLst>
          </p:cNvPr>
          <p:cNvPicPr>
            <a:picLocks noChangeAspect="1"/>
          </p:cNvPicPr>
          <p:nvPr/>
        </p:nvPicPr>
        <p:blipFill>
          <a:blip r:embed="rId4"/>
          <a:stretch>
            <a:fillRect/>
          </a:stretch>
        </p:blipFill>
        <p:spPr>
          <a:xfrm>
            <a:off x="1524000" y="4735141"/>
            <a:ext cx="9144000" cy="681735"/>
          </a:xfrm>
          <a:prstGeom prst="rect">
            <a:avLst/>
          </a:prstGeom>
        </p:spPr>
      </p:pic>
      <p:cxnSp>
        <p:nvCxnSpPr>
          <p:cNvPr id="8" name="Straight Connector 7">
            <a:extLst>
              <a:ext uri="{FF2B5EF4-FFF2-40B4-BE49-F238E27FC236}">
                <a16:creationId xmlns:a16="http://schemas.microsoft.com/office/drawing/2014/main" id="{78858B9C-6A56-4944-B440-F2A325D40811}"/>
              </a:ext>
            </a:extLst>
          </p:cNvPr>
          <p:cNvCxnSpPr/>
          <p:nvPr/>
        </p:nvCxnSpPr>
        <p:spPr>
          <a:xfrm>
            <a:off x="7643447" y="4914899"/>
            <a:ext cx="1283677"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607E980-D778-4BC7-84EE-0FBFB0B80D54}"/>
              </a:ext>
            </a:extLst>
          </p:cNvPr>
          <p:cNvCxnSpPr>
            <a:cxnSpLocks/>
          </p:cNvCxnSpPr>
          <p:nvPr/>
        </p:nvCxnSpPr>
        <p:spPr>
          <a:xfrm flipV="1">
            <a:off x="9123485" y="4914899"/>
            <a:ext cx="1412631" cy="293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4B6764A-1EF1-44F1-AAC7-6D1E37824DD4}"/>
              </a:ext>
            </a:extLst>
          </p:cNvPr>
          <p:cNvCxnSpPr>
            <a:cxnSpLocks/>
          </p:cNvCxnSpPr>
          <p:nvPr/>
        </p:nvCxnSpPr>
        <p:spPr>
          <a:xfrm>
            <a:off x="1581436" y="5076007"/>
            <a:ext cx="704565"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41DF183-60A5-4F20-A420-0DCF847637F9}"/>
              </a:ext>
            </a:extLst>
          </p:cNvPr>
          <p:cNvCxnSpPr>
            <a:cxnSpLocks/>
          </p:cNvCxnSpPr>
          <p:nvPr/>
        </p:nvCxnSpPr>
        <p:spPr>
          <a:xfrm>
            <a:off x="10222523" y="5076007"/>
            <a:ext cx="313592"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BF72B7E-9E82-40F7-BED8-EC795B9785F2}"/>
              </a:ext>
            </a:extLst>
          </p:cNvPr>
          <p:cNvCxnSpPr>
            <a:cxnSpLocks/>
          </p:cNvCxnSpPr>
          <p:nvPr/>
        </p:nvCxnSpPr>
        <p:spPr>
          <a:xfrm>
            <a:off x="1581436" y="5225561"/>
            <a:ext cx="637157"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ECD6242-E357-488F-986E-140F8B63DC59}"/>
              </a:ext>
            </a:extLst>
          </p:cNvPr>
          <p:cNvSpPr txBox="1"/>
          <p:nvPr/>
        </p:nvSpPr>
        <p:spPr>
          <a:xfrm>
            <a:off x="1581436" y="5970846"/>
            <a:ext cx="9785839" cy="914400"/>
          </a:xfrm>
          <a:prstGeom prst="rect">
            <a:avLst/>
          </a:prstGeom>
          <a:noFill/>
        </p:spPr>
        <p:txBody>
          <a:bodyPr wrap="none" lIns="0" tIns="0" rIns="0" bIns="0" rtlCol="0" anchor="t" anchorCtr="0">
            <a:noAutofit/>
          </a:bodyPr>
          <a:lstStyle/>
          <a:p>
            <a:r>
              <a:rPr lang="nl-NL" sz="1100" dirty="0" err="1"/>
              <a:t>Shantanu</a:t>
            </a:r>
            <a:r>
              <a:rPr lang="nl-NL" sz="1100" dirty="0"/>
              <a:t> </a:t>
            </a:r>
            <a:r>
              <a:rPr lang="nl-NL" sz="1100" dirty="0" err="1"/>
              <a:t>Sarkar</a:t>
            </a:r>
            <a:r>
              <a:rPr lang="nl-NL" sz="1100" dirty="0"/>
              <a:t>*, David </a:t>
            </a:r>
            <a:r>
              <a:rPr lang="nl-NL" sz="1100" dirty="0" err="1"/>
              <a:t>Ritscher</a:t>
            </a:r>
            <a:r>
              <a:rPr lang="nl-NL" sz="1100" dirty="0"/>
              <a:t>, </a:t>
            </a:r>
            <a:r>
              <a:rPr lang="nl-NL" sz="1100" dirty="0" err="1"/>
              <a:t>and</a:t>
            </a:r>
            <a:r>
              <a:rPr lang="nl-NL" sz="1100" dirty="0"/>
              <a:t> </a:t>
            </a:r>
            <a:r>
              <a:rPr lang="nl-NL" sz="1100" dirty="0" err="1"/>
              <a:t>Rahul</a:t>
            </a:r>
            <a:r>
              <a:rPr lang="nl-NL" sz="1100" dirty="0"/>
              <a:t> </a:t>
            </a:r>
            <a:r>
              <a:rPr lang="nl-NL" sz="1100" dirty="0" err="1"/>
              <a:t>Mehra</a:t>
            </a:r>
            <a:r>
              <a:rPr lang="nl-NL" sz="1100" dirty="0"/>
              <a:t>  “</a:t>
            </a:r>
            <a:r>
              <a:rPr lang="en-US" sz="1100" b="1" dirty="0"/>
              <a:t>A Detector for a Chronic Implantable Atrial </a:t>
            </a:r>
            <a:r>
              <a:rPr lang="nl-NL" sz="1100" b="1" dirty="0" err="1"/>
              <a:t>Tachyarrhythmia</a:t>
            </a:r>
            <a:r>
              <a:rPr lang="nl-NL" sz="1100" b="1" dirty="0"/>
              <a:t> Monitor”</a:t>
            </a:r>
          </a:p>
          <a:p>
            <a:endParaRPr lang="nl-NL" sz="1600" dirty="0">
              <a:latin typeface="Effra"/>
              <a:cs typeface="Effra"/>
            </a:endParaRPr>
          </a:p>
        </p:txBody>
      </p:sp>
      <p:sp>
        <p:nvSpPr>
          <p:cNvPr id="19" name="Rectangle 18">
            <a:extLst>
              <a:ext uri="{FF2B5EF4-FFF2-40B4-BE49-F238E27FC236}">
                <a16:creationId xmlns:a16="http://schemas.microsoft.com/office/drawing/2014/main" id="{B781BCFD-3810-4570-BB0C-95B55851EA93}"/>
              </a:ext>
            </a:extLst>
          </p:cNvPr>
          <p:cNvSpPr/>
          <p:nvPr/>
        </p:nvSpPr>
        <p:spPr>
          <a:xfrm>
            <a:off x="3440724" y="949570"/>
            <a:ext cx="1696915" cy="170155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nl-NL" dirty="0"/>
          </a:p>
        </p:txBody>
      </p:sp>
      <p:sp>
        <p:nvSpPr>
          <p:cNvPr id="20" name="Rectangle 19">
            <a:extLst>
              <a:ext uri="{FF2B5EF4-FFF2-40B4-BE49-F238E27FC236}">
                <a16:creationId xmlns:a16="http://schemas.microsoft.com/office/drawing/2014/main" id="{D6B625F6-A919-46ED-AEC0-2CEB7377A6E9}"/>
              </a:ext>
            </a:extLst>
          </p:cNvPr>
          <p:cNvSpPr/>
          <p:nvPr/>
        </p:nvSpPr>
        <p:spPr>
          <a:xfrm>
            <a:off x="5281734" y="939020"/>
            <a:ext cx="1696916" cy="170155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nl-NL" dirty="0"/>
          </a:p>
        </p:txBody>
      </p:sp>
      <p:sp>
        <p:nvSpPr>
          <p:cNvPr id="21" name="Rectangle 20">
            <a:extLst>
              <a:ext uri="{FF2B5EF4-FFF2-40B4-BE49-F238E27FC236}">
                <a16:creationId xmlns:a16="http://schemas.microsoft.com/office/drawing/2014/main" id="{D784780C-6F18-48E0-9DF4-448B9DC3E8AC}"/>
              </a:ext>
            </a:extLst>
          </p:cNvPr>
          <p:cNvSpPr/>
          <p:nvPr/>
        </p:nvSpPr>
        <p:spPr>
          <a:xfrm>
            <a:off x="7142774" y="2909481"/>
            <a:ext cx="1658327" cy="164108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nl-NL" dirty="0"/>
          </a:p>
        </p:txBody>
      </p:sp>
      <p:pic>
        <p:nvPicPr>
          <p:cNvPr id="15" name="Picture 14">
            <a:extLst>
              <a:ext uri="{FF2B5EF4-FFF2-40B4-BE49-F238E27FC236}">
                <a16:creationId xmlns:a16="http://schemas.microsoft.com/office/drawing/2014/main" id="{DF80700F-5B5B-49C7-9D5A-DE2F003B53DD}"/>
              </a:ext>
            </a:extLst>
          </p:cNvPr>
          <p:cNvPicPr>
            <a:picLocks noChangeAspect="1"/>
          </p:cNvPicPr>
          <p:nvPr/>
        </p:nvPicPr>
        <p:blipFill>
          <a:blip r:embed="rId5"/>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24136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z="3600" b="1" dirty="0">
                <a:solidFill>
                  <a:schemeClr val="tx1"/>
                </a:solidFill>
              </a:rPr>
              <a:t>THANK YOU!</a:t>
            </a:r>
          </a:p>
        </p:txBody>
      </p:sp>
      <p:pic>
        <p:nvPicPr>
          <p:cNvPr id="3" name="Picture 2">
            <a:extLst>
              <a:ext uri="{FF2B5EF4-FFF2-40B4-BE49-F238E27FC236}">
                <a16:creationId xmlns:a16="http://schemas.microsoft.com/office/drawing/2014/main" id="{81571508-0812-4A1F-A6A4-97690E4F662C}"/>
              </a:ext>
            </a:extLst>
          </p:cNvPr>
          <p:cNvPicPr>
            <a:picLocks noChangeAspect="1"/>
          </p:cNvPicPr>
          <p:nvPr/>
        </p:nvPicPr>
        <p:blipFill>
          <a:blip r:embed="rId2"/>
          <a:stretch>
            <a:fillRect/>
          </a:stretch>
        </p:blipFill>
        <p:spPr>
          <a:xfrm>
            <a:off x="1524000" y="2503488"/>
            <a:ext cx="3582450" cy="3582450"/>
          </a:xfrm>
          <a:prstGeom prst="rect">
            <a:avLst/>
          </a:prstGeom>
        </p:spPr>
      </p:pic>
      <p:sp>
        <p:nvSpPr>
          <p:cNvPr id="8" name="Sottotitolo 5">
            <a:extLst>
              <a:ext uri="{FF2B5EF4-FFF2-40B4-BE49-F238E27FC236}">
                <a16:creationId xmlns:a16="http://schemas.microsoft.com/office/drawing/2014/main" id="{640B278B-1AEC-4F46-9869-6805A5AE98D9}"/>
              </a:ext>
            </a:extLst>
          </p:cNvPr>
          <p:cNvSpPr txBox="1">
            <a:spLocks/>
          </p:cNvSpPr>
          <p:nvPr/>
        </p:nvSpPr>
        <p:spPr>
          <a:xfrm>
            <a:off x="1524000" y="335944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a:t>FRANCISCO JAVIER SAIZ VIVO</a:t>
            </a:r>
          </a:p>
          <a:p>
            <a:pPr algn="r"/>
            <a:r>
              <a:rPr lang="en-US"/>
              <a:t>MIRKO DE MELIS</a:t>
            </a:r>
          </a:p>
          <a:p>
            <a:pPr algn="r"/>
            <a:r>
              <a:rPr lang="en-US"/>
              <a:t>LUCA MAINARDI</a:t>
            </a:r>
            <a:endParaRPr lang="nl-NL"/>
          </a:p>
          <a:p>
            <a:endParaRPr lang="it-IT" dirty="0"/>
          </a:p>
        </p:txBody>
      </p:sp>
      <p:sp>
        <p:nvSpPr>
          <p:cNvPr id="11" name="Titolo 4">
            <a:extLst>
              <a:ext uri="{FF2B5EF4-FFF2-40B4-BE49-F238E27FC236}">
                <a16:creationId xmlns:a16="http://schemas.microsoft.com/office/drawing/2014/main" id="{69271A84-E052-4529-BBF6-A2FA809D1F68}"/>
              </a:ext>
            </a:extLst>
          </p:cNvPr>
          <p:cNvSpPr>
            <a:spLocks noGrp="1"/>
          </p:cNvSpPr>
          <p:nvPr>
            <p:ph type="ctrTitle"/>
          </p:nvPr>
        </p:nvSpPr>
        <p:spPr>
          <a:xfrm>
            <a:off x="791291" y="115888"/>
            <a:ext cx="9144000" cy="2387600"/>
          </a:xfrm>
        </p:spPr>
        <p:txBody>
          <a:bodyPr>
            <a:normAutofit fontScale="90000"/>
          </a:bodyPr>
          <a:lstStyle/>
          <a:p>
            <a:r>
              <a:rPr lang="en-US" dirty="0"/>
              <a:t>Assessment of the AF triggers and their role in its progression.</a:t>
            </a:r>
            <a:endParaRPr lang="it-IT" dirty="0"/>
          </a:p>
        </p:txBody>
      </p:sp>
      <p:pic>
        <p:nvPicPr>
          <p:cNvPr id="12" name="Picture 11">
            <a:extLst>
              <a:ext uri="{FF2B5EF4-FFF2-40B4-BE49-F238E27FC236}">
                <a16:creationId xmlns:a16="http://schemas.microsoft.com/office/drawing/2014/main" id="{392C572C-675A-40D7-BA49-33E47AE2CFFF}"/>
              </a:ext>
            </a:extLst>
          </p:cNvPr>
          <p:cNvPicPr>
            <a:picLocks noChangeAspect="1"/>
          </p:cNvPicPr>
          <p:nvPr/>
        </p:nvPicPr>
        <p:blipFill>
          <a:blip r:embed="rId3"/>
          <a:stretch>
            <a:fillRect/>
          </a:stretch>
        </p:blipFill>
        <p:spPr>
          <a:xfrm>
            <a:off x="9613556" y="208001"/>
            <a:ext cx="2281880" cy="1233449"/>
          </a:xfrm>
          <a:prstGeom prst="rect">
            <a:avLst/>
          </a:prstGeom>
        </p:spPr>
      </p:pic>
    </p:spTree>
    <p:extLst>
      <p:ext uri="{BB962C8B-B14F-4D97-AF65-F5344CB8AC3E}">
        <p14:creationId xmlns:p14="http://schemas.microsoft.com/office/powerpoint/2010/main" val="25862766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532</Words>
  <Application>Microsoft Office PowerPoint</Application>
  <PresentationFormat>Widescreen</PresentationFormat>
  <Paragraphs>73</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Effra</vt:lpstr>
      <vt:lpstr>Effra Light</vt:lpstr>
      <vt:lpstr>OTNEJMQuadraat</vt:lpstr>
      <vt:lpstr>Wingdings</vt:lpstr>
      <vt:lpstr>Tema di Office</vt:lpstr>
      <vt:lpstr>Assessment of the AF triggers and their role in its progression.</vt:lpstr>
      <vt:lpstr>A bit about me…</vt:lpstr>
      <vt:lpstr>PowerPoint Presentation</vt:lpstr>
      <vt:lpstr>Expected results</vt:lpstr>
      <vt:lpstr>Success of Ablation Strategies for PERS AF</vt:lpstr>
      <vt:lpstr>NEW Approach : EKG Markers Guided </vt:lpstr>
      <vt:lpstr>Research Questions</vt:lpstr>
      <vt:lpstr>Lorenz plot</vt:lpstr>
      <vt:lpstr>Assessment of the AF triggers and their role in its progression.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 ATRIA</dc:title>
  <dc:creator>Utente di Microsoft Office</dc:creator>
  <cp:keywords>Medtronic Controlled</cp:keywords>
  <cp:lastModifiedBy>Saiz Vivo, Javier</cp:lastModifiedBy>
  <cp:revision>15</cp:revision>
  <dcterms:created xsi:type="dcterms:W3CDTF">2017-10-11T10:10:40Z</dcterms:created>
  <dcterms:modified xsi:type="dcterms:W3CDTF">2018-10-23T08:35:42Z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d24d9093-7c2e-42d8-9304-2008dced7221</vt:lpwstr>
  </property>
  <property fmtid="{D5CDD505-2E9C-101B-9397-08002B2CF9AE}" pid="3" name="Classification">
    <vt:lpwstr>MedtronicControlled</vt:lpwstr>
  </property>
</Properties>
</file>