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7" r:id="rId2"/>
    <p:sldId id="259" r:id="rId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92"/>
    <p:restoredTop sz="94712"/>
  </p:normalViewPr>
  <p:slideViewPr>
    <p:cSldViewPr snapToGrid="0" snapToObjects="1">
      <p:cViewPr varScale="1">
        <p:scale>
          <a:sx n="108" d="100"/>
          <a:sy n="108" d="100"/>
        </p:scale>
        <p:origin x="40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820223-6C36-E64D-BEB6-B7ED8646A4EF}" type="datetimeFigureOut">
              <a:rPr lang="it-IT" smtClean="0"/>
              <a:t>13/11/2018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EB4C8-0BC0-A947-A9A7-BBC7F259F1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4552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36134" y="115888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1500-260B-A949-B223-E2AE59123C7A}" type="datetime1">
              <a:rPr lang="it-IT" smtClean="0"/>
              <a:t>13/11/2018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79D7-3E6A-7A47-984A-1FD64989AB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90C3-AA63-9848-8AC5-49E8FA1D0283}" type="datetime1">
              <a:rPr lang="it-IT" smtClean="0"/>
              <a:t>13/11/2018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79D7-3E6A-7A47-984A-1FD64989AB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8580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FC42-DE74-6E4E-9CED-AE4748F5FC5E}" type="datetime1">
              <a:rPr lang="it-IT" smtClean="0"/>
              <a:t>13/11/2018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79D7-3E6A-7A47-984A-1FD64989AB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9355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96AF1-EB8D-4E43-B33F-5380E433BB1F}" type="datetime1">
              <a:rPr lang="it-IT" smtClean="0"/>
              <a:t>13/11/2018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79D7-3E6A-7A47-984A-1FD64989AB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4628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8585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bg>
      <p:bgPr>
        <a:blipFill dpi="0" rotWithShape="1">
          <a:blip r:embed="rId2">
            <a:alphaModFix amt="26000"/>
            <a:lum/>
          </a:blip>
          <a:srcRect/>
          <a:stretch>
            <a:fillRect l="65000" t="63000" r="1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-3048000" y="1690688"/>
            <a:ext cx="10515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2D52D-1389-DD4C-B69C-34CD4D430FBD}" type="datetime1">
              <a:rPr lang="it-IT" smtClean="0"/>
              <a:t>13/11/2018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79D7-3E6A-7A47-984A-1FD64989AB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95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696DF-D1C8-274C-91DB-1BC32A0A1484}" type="datetime1">
              <a:rPr lang="it-IT" smtClean="0"/>
              <a:t>13/11/2018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79D7-3E6A-7A47-984A-1FD64989AB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353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625FC-16C4-1F47-AD34-FB19967446A4}" type="datetime1">
              <a:rPr lang="it-IT" smtClean="0"/>
              <a:t>13/11/2018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79D7-3E6A-7A47-984A-1FD64989AB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213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30A2B-CDC6-3141-88C0-BD96EBA32C8E}" type="datetime1">
              <a:rPr lang="it-IT" smtClean="0"/>
              <a:t>13/11/2018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79D7-3E6A-7A47-984A-1FD64989AB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8440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CE3D-A635-714A-B933-7AFF489CC9DA}" type="datetime1">
              <a:rPr lang="it-IT" smtClean="0"/>
              <a:t>13/11/2018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79D7-3E6A-7A47-984A-1FD64989AB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6384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47445-C3EC-9E44-9FCA-D611ADFA2B35}" type="datetime1">
              <a:rPr lang="it-IT" smtClean="0"/>
              <a:t>13/11/2018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79D7-3E6A-7A47-984A-1FD64989AB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079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2AD51-4510-554F-A4AC-067CAB1BF36E}" type="datetime1">
              <a:rPr lang="it-IT" smtClean="0"/>
              <a:t>13/11/2018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79D7-3E6A-7A47-984A-1FD64989AB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882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EB4FB-A60A-0C4C-B82A-4FC689E3F209}" type="datetime1">
              <a:rPr lang="it-IT" smtClean="0"/>
              <a:t>13/11/2018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79D7-3E6A-7A47-984A-1FD64989AB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1825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26000"/>
            <a:lum/>
          </a:blip>
          <a:srcRect/>
          <a:stretch>
            <a:fillRect l="55000" t="56000" r="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14F06-4507-FA44-980C-3376D48CD6D6}" type="datetime1">
              <a:rPr lang="it-IT" smtClean="0"/>
              <a:t>13/11/2018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779D7-3E6A-7A47-984A-1FD64989AB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5"/>
          <p:cNvSpPr>
            <a:spLocks noGrp="1"/>
          </p:cNvSpPr>
          <p:nvPr>
            <p:ph type="subTitle" idx="1"/>
          </p:nvPr>
        </p:nvSpPr>
        <p:spPr>
          <a:xfrm>
            <a:off x="264653" y="474801"/>
            <a:ext cx="4331189" cy="1705747"/>
          </a:xfrm>
        </p:spPr>
        <p:txBody>
          <a:bodyPr>
            <a:normAutofit/>
          </a:bodyPr>
          <a:lstStyle/>
          <a:p>
            <a:pPr algn="l"/>
            <a:r>
              <a:rPr lang="it-IT" sz="2200" dirty="0"/>
              <a:t>Muhamed Vila</a:t>
            </a:r>
          </a:p>
          <a:p>
            <a:pPr algn="l"/>
            <a:r>
              <a:rPr lang="en-GB" sz="2200" dirty="0"/>
              <a:t>born 23 September 1993</a:t>
            </a:r>
          </a:p>
          <a:p>
            <a:pPr algn="l"/>
            <a:r>
              <a:rPr lang="it-IT" sz="2200" dirty="0"/>
              <a:t>Sarajevo, Bosnia and Herzegovina</a:t>
            </a:r>
          </a:p>
          <a:p>
            <a:pPr algn="l"/>
            <a:endParaRPr lang="it-IT" sz="2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8BFE35-5436-47AF-82F8-69BA95739C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7452" y="246552"/>
            <a:ext cx="1337928" cy="17057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EBCF7F-4ECA-44C6-8E94-D08718682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5018" y="285109"/>
            <a:ext cx="1060477" cy="16557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306DFB-B361-45C9-A8BA-8577A8F682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3159" y="246553"/>
            <a:ext cx="1388939" cy="16943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CB84D2-315A-4108-8802-32DE8EB69B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8415" y="296538"/>
            <a:ext cx="1060477" cy="16557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FC0F0A4-FAA9-469C-8D0E-D0AA860C94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72812" y="296538"/>
            <a:ext cx="1762324" cy="16443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C881CC8-1EAB-4F3D-8E90-8F47B3633F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1384" y="2331496"/>
            <a:ext cx="2753094" cy="1839699"/>
          </a:xfrm>
          <a:prstGeom prst="rect">
            <a:avLst/>
          </a:prstGeom>
        </p:spPr>
      </p:pic>
      <p:sp>
        <p:nvSpPr>
          <p:cNvPr id="12" name="Sottotitolo 5">
            <a:extLst>
              <a:ext uri="{FF2B5EF4-FFF2-40B4-BE49-F238E27FC236}">
                <a16:creationId xmlns:a16="http://schemas.microsoft.com/office/drawing/2014/main" id="{00705FB6-81DF-42BE-BFC4-97D3090446CF}"/>
              </a:ext>
            </a:extLst>
          </p:cNvPr>
          <p:cNvSpPr txBox="1">
            <a:spLocks/>
          </p:cNvSpPr>
          <p:nvPr/>
        </p:nvSpPr>
        <p:spPr>
          <a:xfrm>
            <a:off x="8609816" y="2341472"/>
            <a:ext cx="3245594" cy="18596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200" dirty="0"/>
              <a:t>University of Sarajevo</a:t>
            </a:r>
          </a:p>
          <a:p>
            <a:pPr algn="l"/>
            <a:r>
              <a:rPr lang="en-GB" sz="2200" dirty="0"/>
              <a:t>Faculty of Electrical Engineering</a:t>
            </a:r>
          </a:p>
          <a:p>
            <a:pPr algn="l"/>
            <a:r>
              <a:rPr lang="en-GB" sz="2200" dirty="0"/>
              <a:t>Department for Automatic Control and Electronics</a:t>
            </a:r>
            <a:endParaRPr lang="it-IT" sz="2200" dirty="0"/>
          </a:p>
          <a:p>
            <a:pPr algn="l"/>
            <a:endParaRPr lang="it-IT" sz="22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809AE35-BB85-41F7-A6D1-3E0E3DB3C4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03462" y="2341472"/>
            <a:ext cx="2522734" cy="18396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3BA9DA2-F248-4DF6-AF8A-F4025623332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44376" y="2331496"/>
            <a:ext cx="2796941" cy="18596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71BFE29-3BA7-4B1A-8494-6FDFCE9BF42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57521" y="4553476"/>
            <a:ext cx="2631054" cy="1964704"/>
          </a:xfrm>
          <a:prstGeom prst="rect">
            <a:avLst/>
          </a:prstGeom>
        </p:spPr>
      </p:pic>
      <p:sp>
        <p:nvSpPr>
          <p:cNvPr id="18" name="Sottotitolo 5">
            <a:extLst>
              <a:ext uri="{FF2B5EF4-FFF2-40B4-BE49-F238E27FC236}">
                <a16:creationId xmlns:a16="http://schemas.microsoft.com/office/drawing/2014/main" id="{60E3C647-E2A2-4568-BA8B-C078BC99F9F8}"/>
              </a:ext>
            </a:extLst>
          </p:cNvPr>
          <p:cNvSpPr txBox="1">
            <a:spLocks/>
          </p:cNvSpPr>
          <p:nvPr/>
        </p:nvSpPr>
        <p:spPr>
          <a:xfrm>
            <a:off x="311385" y="4553414"/>
            <a:ext cx="1641702" cy="2166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200" dirty="0"/>
              <a:t>18 months work experience as Control Systems Engineer</a:t>
            </a:r>
            <a:endParaRPr lang="it-IT" sz="2200" dirty="0"/>
          </a:p>
          <a:p>
            <a:pPr algn="l"/>
            <a:endParaRPr lang="it-IT" sz="22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5E80FAA-19ED-42B4-B10C-4E82287966E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25090" y="4553413"/>
            <a:ext cx="2486271" cy="194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266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5"/>
          <p:cNvSpPr>
            <a:spLocks noGrp="1"/>
          </p:cNvSpPr>
          <p:nvPr>
            <p:ph type="subTitle" idx="1"/>
          </p:nvPr>
        </p:nvSpPr>
        <p:spPr>
          <a:xfrm>
            <a:off x="923276" y="858838"/>
            <a:ext cx="10203403" cy="4938281"/>
          </a:xfrm>
        </p:spPr>
        <p:txBody>
          <a:bodyPr>
            <a:normAutofit/>
          </a:bodyPr>
          <a:lstStyle/>
          <a:p>
            <a:pPr algn="l"/>
            <a:r>
              <a:rPr lang="it-IT" sz="2200" b="1" dirty="0"/>
              <a:t>Project title: 	     </a:t>
            </a:r>
            <a:r>
              <a:rPr lang="en-GB" sz="2200" dirty="0"/>
              <a:t>Atrial complex networks in </a:t>
            </a:r>
            <a:r>
              <a:rPr lang="en-GB" sz="2200" dirty="0" err="1"/>
              <a:t>endocavitary</a:t>
            </a:r>
            <a:r>
              <a:rPr lang="en-GB" sz="2200" dirty="0"/>
              <a:t> recordings during AF</a:t>
            </a:r>
          </a:p>
          <a:p>
            <a:pPr algn="l"/>
            <a:endParaRPr lang="en-GB" sz="1000" dirty="0"/>
          </a:p>
          <a:p>
            <a:pPr algn="l"/>
            <a:r>
              <a:rPr lang="en-GB" sz="2200" b="1" dirty="0"/>
              <a:t>Objectives:	     </a:t>
            </a:r>
            <a:r>
              <a:rPr lang="en-GB" sz="2200" dirty="0"/>
              <a:t>To study concurrent EGMs collected in different positions within the 		     atria in term of complex network measures</a:t>
            </a:r>
          </a:p>
          <a:p>
            <a:pPr algn="l"/>
            <a:r>
              <a:rPr lang="en-GB" sz="2200" dirty="0"/>
              <a:t>		     To quantify local circuitry and their stability</a:t>
            </a:r>
          </a:p>
          <a:p>
            <a:pPr algn="l"/>
            <a:endParaRPr lang="en-GB" sz="1000" dirty="0"/>
          </a:p>
          <a:p>
            <a:pPr algn="l"/>
            <a:r>
              <a:rPr lang="en-GB" sz="2200" b="1" dirty="0"/>
              <a:t>Expected results:</a:t>
            </a:r>
            <a:r>
              <a:rPr lang="en-GB" sz="2200" dirty="0"/>
              <a:t>   A solid background in the theory of complex network and in the 		     electrophysiological properties of the atria</a:t>
            </a:r>
          </a:p>
          <a:p>
            <a:pPr algn="l"/>
            <a:r>
              <a:rPr lang="en-GB" sz="2200" dirty="0"/>
              <a:t>		     Testing and selection of relevant metrics, using computer simulation 		     of the electrical activity of the atria</a:t>
            </a:r>
          </a:p>
          <a:p>
            <a:pPr algn="l"/>
            <a:r>
              <a:rPr lang="en-GB" sz="2200" dirty="0"/>
              <a:t>		     A validation of the metrics with the design of proper experimental 		     protocol to be conducted, after informed consent, during routine 		     electrophysiological interventions</a:t>
            </a:r>
          </a:p>
          <a:p>
            <a:pPr algn="l"/>
            <a:endParaRPr lang="en-GB" sz="2200" dirty="0"/>
          </a:p>
          <a:p>
            <a:pPr algn="l"/>
            <a:endParaRPr lang="it-IT" sz="22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19226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</TotalTime>
  <Words>35</Words>
  <Application>Microsoft Office PowerPoint</Application>
  <PresentationFormat>Widescreen</PresentationFormat>
  <Paragraphs>15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3" baseType="lpstr">
      <vt:lpstr>Tema di Office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- ATRIA</dc:title>
  <dc:creator>Utente di Microsoft Office</dc:creator>
  <cp:lastModifiedBy>Muhamed Vila</cp:lastModifiedBy>
  <cp:revision>17</cp:revision>
  <dcterms:created xsi:type="dcterms:W3CDTF">2017-10-11T10:10:40Z</dcterms:created>
  <dcterms:modified xsi:type="dcterms:W3CDTF">2018-11-13T19:53:32Z</dcterms:modified>
</cp:coreProperties>
</file>