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8"/>
    <p:restoredTop sz="86180"/>
  </p:normalViewPr>
  <p:slideViewPr>
    <p:cSldViewPr snapToGrid="0" snapToObjects="1">
      <p:cViewPr varScale="1">
        <p:scale>
          <a:sx n="95" d="100"/>
          <a:sy n="95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0223-6C36-E64D-BEB6-B7ED8646A4EF}" type="datetimeFigureOut">
              <a:rPr lang="it-IT" smtClean="0"/>
              <a:t>13/11/18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B4C8-0BC0-A947-A9A7-BBC7F259F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9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5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6134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500-260B-A949-B223-E2AE59123C7A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90C3-AA63-9848-8AC5-49E8FA1D0283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C42-DE74-6E4E-9CED-AE4748F5FC5E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AF1-EB8D-4E43-B33F-5380E433BB1F}" type="datetime1">
              <a:rPr lang="it-IT" smtClean="0"/>
              <a:t>13/11/18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alphaModFix amt="26000"/>
            <a:lum/>
          </a:blip>
          <a:srcRect/>
          <a:stretch>
            <a:fillRect l="65000" t="63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048000" y="1690688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D52D-1389-DD4C-B69C-34CD4D430FBD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96DF-D1C8-274C-91DB-1BC32A0A1484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5FC-16C4-1F47-AD34-FB19967446A4}" type="datetime1">
              <a:rPr lang="it-IT" smtClean="0"/>
              <a:t>13/11/18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0A2B-CDC6-3141-88C0-BD96EBA32C8E}" type="datetime1">
              <a:rPr lang="it-IT" smtClean="0"/>
              <a:t>13/11/18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E3D-A635-714A-B933-7AFF489CC9DA}" type="datetime1">
              <a:rPr lang="it-IT" smtClean="0"/>
              <a:t>13/11/18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7445-C3EC-9E44-9FCA-D611ADFA2B35}" type="datetime1">
              <a:rPr lang="it-IT" smtClean="0"/>
              <a:t>13/11/18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D51-4510-554F-A4AC-067CAB1BF36E}" type="datetime1">
              <a:rPr lang="it-IT" smtClean="0"/>
              <a:t>13/11/18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4FB-A60A-0C4C-B82A-4FC689E3F209}" type="datetime1">
              <a:rPr lang="it-IT" smtClean="0"/>
              <a:t>13/11/18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55000" t="56000" r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4F06-4507-FA44-980C-3376D48CD6D6}" type="datetime1">
              <a:rPr lang="it-IT" smtClean="0"/>
              <a:t>13/11/18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iff"/><Relationship Id="rId3" Type="http://schemas.openxmlformats.org/officeDocument/2006/relationships/image" Target="../media/image9.tiff"/><Relationship Id="rId7" Type="http://schemas.openxmlformats.org/officeDocument/2006/relationships/image" Target="../media/image15.png"/><Relationship Id="rId12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tiff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10" Type="http://schemas.openxmlformats.org/officeDocument/2006/relationships/image" Target="../media/image18.tiff"/><Relationship Id="rId4" Type="http://schemas.openxmlformats.org/officeDocument/2006/relationships/image" Target="../media/image12.png"/><Relationship Id="rId9" Type="http://schemas.openxmlformats.org/officeDocument/2006/relationships/image" Target="../media/image17.tiff"/><Relationship Id="rId1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524000" y="-492953"/>
            <a:ext cx="9144000" cy="2387600"/>
          </a:xfrm>
        </p:spPr>
        <p:txBody>
          <a:bodyPr/>
          <a:lstStyle/>
          <a:p>
            <a:r>
              <a:rPr lang="it-IT" b="1" dirty="0"/>
              <a:t>Body </a:t>
            </a:r>
            <a:r>
              <a:rPr lang="it-IT" b="1" dirty="0" err="1"/>
              <a:t>Surface</a:t>
            </a:r>
            <a:r>
              <a:rPr lang="it-IT" b="1" dirty="0"/>
              <a:t> </a:t>
            </a:r>
            <a:r>
              <a:rPr lang="it-IT" b="1" dirty="0" err="1"/>
              <a:t>Potential</a:t>
            </a:r>
            <a:r>
              <a:rPr lang="it-IT" b="1" dirty="0"/>
              <a:t> </a:t>
            </a:r>
            <a:r>
              <a:rPr lang="it-IT" b="1" dirty="0" err="1"/>
              <a:t>Maps</a:t>
            </a:r>
            <a:r>
              <a:rPr lang="it-IT" b="1" dirty="0"/>
              <a:t> and ECG-</a:t>
            </a:r>
            <a:r>
              <a:rPr lang="it-IT" b="1" dirty="0" err="1"/>
              <a:t>signals</a:t>
            </a:r>
            <a:r>
              <a:rPr lang="it-IT" b="1" dirty="0"/>
              <a:t> of AF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524000" y="2059745"/>
            <a:ext cx="9144000" cy="1655762"/>
          </a:xfrm>
        </p:spPr>
        <p:txBody>
          <a:bodyPr/>
          <a:lstStyle/>
          <a:p>
            <a:r>
              <a:rPr lang="it-IT" b="1" dirty="0" err="1"/>
              <a:t>Early</a:t>
            </a:r>
            <a:r>
              <a:rPr lang="it-IT" b="1" dirty="0"/>
              <a:t> Stage </a:t>
            </a:r>
            <a:r>
              <a:rPr lang="it-IT" b="1" dirty="0" err="1"/>
              <a:t>Researcher</a:t>
            </a:r>
            <a:r>
              <a:rPr lang="it-IT" b="1" dirty="0"/>
              <a:t> (ESR) 3: Giorgio </a:t>
            </a:r>
            <a:r>
              <a:rPr lang="it-IT" b="1" dirty="0" err="1"/>
              <a:t>Luongo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97311" y="6492875"/>
            <a:ext cx="5797378" cy="365125"/>
          </a:xfrm>
        </p:spPr>
        <p:txBody>
          <a:bodyPr/>
          <a:lstStyle/>
          <a:p>
            <a:r>
              <a:rPr lang="it-IT" dirty="0"/>
              <a:t>23.10.2018  Giorgio </a:t>
            </a:r>
            <a:r>
              <a:rPr lang="it-IT" dirty="0" err="1"/>
              <a:t>Luongo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Body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Maps</a:t>
            </a:r>
            <a:r>
              <a:rPr lang="it-IT" dirty="0"/>
              <a:t> and ECG-</a:t>
            </a:r>
            <a:r>
              <a:rPr lang="it-IT" dirty="0" err="1"/>
              <a:t>signals</a:t>
            </a:r>
            <a:r>
              <a:rPr lang="it-IT" dirty="0"/>
              <a:t> of AF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47576"/>
            <a:ext cx="3156781" cy="31567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24427" y="2887626"/>
            <a:ext cx="5143573" cy="3156782"/>
            <a:chOff x="1050323" y="2887625"/>
            <a:chExt cx="5016845" cy="31567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324" y="2887626"/>
              <a:ext cx="2644346" cy="15866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323" y="4474233"/>
              <a:ext cx="2146988" cy="1570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7311" y="4477314"/>
              <a:ext cx="2869857" cy="15670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4670" y="2887625"/>
              <a:ext cx="2372498" cy="1586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2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398602" y="-334960"/>
            <a:ext cx="9394796" cy="1317496"/>
          </a:xfrm>
        </p:spPr>
        <p:txBody>
          <a:bodyPr>
            <a:normAutofit/>
          </a:bodyPr>
          <a:lstStyle/>
          <a:p>
            <a:r>
              <a:rPr lang="it-IT" sz="4800" b="1" dirty="0" err="1"/>
              <a:t>About</a:t>
            </a:r>
            <a:r>
              <a:rPr lang="it-IT" sz="4800" b="1" dirty="0"/>
              <a:t> me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97311" y="6492875"/>
            <a:ext cx="5797378" cy="365125"/>
          </a:xfrm>
        </p:spPr>
        <p:txBody>
          <a:bodyPr/>
          <a:lstStyle/>
          <a:p>
            <a:r>
              <a:rPr lang="it-IT" dirty="0"/>
              <a:t>23.10.2018  Giorgio </a:t>
            </a:r>
            <a:r>
              <a:rPr lang="it-IT" dirty="0" err="1"/>
              <a:t>Luongo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Body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Maps</a:t>
            </a:r>
            <a:r>
              <a:rPr lang="it-IT" dirty="0"/>
              <a:t> and ECG-</a:t>
            </a:r>
            <a:r>
              <a:rPr lang="it-IT" dirty="0" err="1"/>
              <a:t>signals</a:t>
            </a:r>
            <a:r>
              <a:rPr lang="it-IT" dirty="0"/>
              <a:t> of AF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5" y="1140241"/>
            <a:ext cx="2916047" cy="902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37" y="2297855"/>
            <a:ext cx="1484300" cy="1476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9712" y="1231341"/>
            <a:ext cx="906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Bachelor in Clinical Engineering, Faculty of Civil and Industrial Engineering.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Master in Biomedical Engineering, Interfaculty between ‘Civil and Industrial Engineering’ and ‘Computer, Control and Management Engineering Antonio </a:t>
            </a:r>
            <a:r>
              <a:rPr lang="en-US" dirty="0" err="1"/>
              <a:t>Ruberti</a:t>
            </a:r>
            <a:r>
              <a:rPr lang="en-US" dirty="0"/>
              <a:t>’.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9712" y="2782306"/>
            <a:ext cx="874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Internship at the Foundation Santa Lucia about Advanced Methods of </a:t>
            </a:r>
            <a:r>
              <a:rPr lang="en-US" dirty="0" err="1"/>
              <a:t>Biosignal</a:t>
            </a:r>
            <a:r>
              <a:rPr lang="en-US" dirty="0"/>
              <a:t> Analysis.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49" y="4180546"/>
            <a:ext cx="2551077" cy="12755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9712" y="4183735"/>
            <a:ext cx="906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ESR 3 at Institute of Biomedical Engineering at the Karlsruhe Institute of Engineering (KIT), Karlsruhe, Germany.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Supervisor: Prof. Dr. Olaf </a:t>
            </a:r>
            <a:r>
              <a:rPr lang="en-US" dirty="0" err="1"/>
              <a:t>Dössel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Co-supervisor: Dr.-</a:t>
            </a:r>
            <a:r>
              <a:rPr lang="en-US" dirty="0" err="1"/>
              <a:t>Ing</a:t>
            </a:r>
            <a:r>
              <a:rPr lang="en-US" dirty="0"/>
              <a:t>. Axel Loewe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330" y="4497040"/>
            <a:ext cx="405712" cy="243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963" y="3151638"/>
            <a:ext cx="365947" cy="2434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514" y="1824705"/>
            <a:ext cx="365947" cy="2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00913" y="-1325948"/>
            <a:ext cx="11990173" cy="2387600"/>
          </a:xfrm>
        </p:spPr>
        <p:txBody>
          <a:bodyPr>
            <a:normAutofit/>
          </a:bodyPr>
          <a:lstStyle/>
          <a:p>
            <a:r>
              <a:rPr lang="it-IT" sz="4400" b="1" dirty="0"/>
              <a:t>Body </a:t>
            </a:r>
            <a:r>
              <a:rPr lang="it-IT" sz="4400" b="1" dirty="0" err="1"/>
              <a:t>Surface</a:t>
            </a:r>
            <a:r>
              <a:rPr lang="it-IT" sz="4400" b="1" dirty="0"/>
              <a:t> </a:t>
            </a:r>
            <a:r>
              <a:rPr lang="it-IT" sz="4400" b="1" dirty="0" err="1"/>
              <a:t>Potential</a:t>
            </a:r>
            <a:r>
              <a:rPr lang="it-IT" sz="4400" b="1" dirty="0"/>
              <a:t> </a:t>
            </a:r>
            <a:r>
              <a:rPr lang="it-IT" sz="4400" b="1" dirty="0" err="1"/>
              <a:t>Maps</a:t>
            </a:r>
            <a:r>
              <a:rPr lang="it-IT" sz="4400" b="1" dirty="0"/>
              <a:t> and ECG-</a:t>
            </a:r>
            <a:r>
              <a:rPr lang="it-IT" sz="4400" b="1" dirty="0" err="1"/>
              <a:t>signals</a:t>
            </a:r>
            <a:r>
              <a:rPr lang="it-IT" sz="4400" b="1" dirty="0"/>
              <a:t> of AF</a:t>
            </a:r>
            <a:endParaRPr lang="it-IT" sz="4400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710512" y="1244191"/>
            <a:ext cx="10770973" cy="273468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/>
              <a:t>Objectives</a:t>
            </a:r>
            <a:r>
              <a:rPr lang="it-IT" sz="3200" b="1" dirty="0"/>
              <a:t>:</a:t>
            </a:r>
            <a:endParaRPr lang="it-IT" b="1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To understand the relationship between various patterns of depolarization in the atria and the corresponding 12-lead ECG and BSPM.</a:t>
            </a:r>
            <a:endParaRPr lang="en-US" baseline="30000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To understand whether the atrial depolarization patterns can be detected and </a:t>
            </a:r>
            <a:r>
              <a:rPr lang="en-US" dirty="0" err="1"/>
              <a:t>localised</a:t>
            </a:r>
            <a:r>
              <a:rPr lang="en-US" dirty="0"/>
              <a:t> reliably based on BSPMs and in a 12-lead-ECG.</a:t>
            </a:r>
            <a:endParaRPr lang="it-IT" b="1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97311" y="6492875"/>
            <a:ext cx="5797378" cy="365125"/>
          </a:xfrm>
        </p:spPr>
        <p:txBody>
          <a:bodyPr/>
          <a:lstStyle/>
          <a:p>
            <a:r>
              <a:rPr lang="it-IT" dirty="0"/>
              <a:t>23.10.2018  Giorgio </a:t>
            </a:r>
            <a:r>
              <a:rPr lang="it-IT" dirty="0" err="1"/>
              <a:t>Luongo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Body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Maps</a:t>
            </a:r>
            <a:r>
              <a:rPr lang="it-IT" dirty="0"/>
              <a:t> and ECG-</a:t>
            </a:r>
            <a:r>
              <a:rPr lang="it-IT" dirty="0" err="1"/>
              <a:t>signals</a:t>
            </a:r>
            <a:r>
              <a:rPr lang="it-IT" dirty="0"/>
              <a:t> of AF</a:t>
            </a:r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710512" y="3423097"/>
            <a:ext cx="10770973" cy="30697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 err="1"/>
              <a:t>Expectations</a:t>
            </a:r>
            <a:r>
              <a:rPr lang="it-IT" sz="3200" b="1" dirty="0"/>
              <a:t>:</a:t>
            </a:r>
            <a:endParaRPr lang="it-IT" b="1" dirty="0"/>
          </a:p>
          <a:p>
            <a:pPr marL="342900" indent="-342900" algn="l">
              <a:buFont typeface="Arial" charset="0"/>
              <a:buChar char="•"/>
            </a:pPr>
            <a:r>
              <a:rPr lang="it-IT" dirty="0" err="1"/>
              <a:t>Competence</a:t>
            </a:r>
            <a:r>
              <a:rPr lang="it-IT" dirty="0"/>
              <a:t> in </a:t>
            </a:r>
            <a:r>
              <a:rPr lang="it-IT" b="1" dirty="0" err="1"/>
              <a:t>modeling</a:t>
            </a:r>
            <a:r>
              <a:rPr lang="it-IT" dirty="0"/>
              <a:t> and </a:t>
            </a:r>
            <a:r>
              <a:rPr lang="it-IT" b="1" dirty="0" err="1"/>
              <a:t>simulation</a:t>
            </a:r>
            <a:r>
              <a:rPr lang="it-IT" dirty="0"/>
              <a:t> in </a:t>
            </a:r>
            <a:r>
              <a:rPr lang="it-IT" dirty="0" err="1"/>
              <a:t>Biomedical</a:t>
            </a:r>
            <a:r>
              <a:rPr lang="it-IT" dirty="0"/>
              <a:t> </a:t>
            </a:r>
            <a:r>
              <a:rPr lang="it-IT" dirty="0" err="1"/>
              <a:t>Engineering</a:t>
            </a:r>
            <a:endParaRPr lang="it-IT" dirty="0"/>
          </a:p>
          <a:p>
            <a:pPr marL="342900" indent="-342900" algn="l">
              <a:buFont typeface="Arial" charset="0"/>
              <a:buChar char="•"/>
            </a:pPr>
            <a:r>
              <a:rPr lang="it-IT" dirty="0" err="1"/>
              <a:t>Competence</a:t>
            </a:r>
            <a:r>
              <a:rPr lang="it-IT" dirty="0"/>
              <a:t> in </a:t>
            </a:r>
            <a:r>
              <a:rPr lang="it-IT" b="1" dirty="0" err="1"/>
              <a:t>linking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b="1" dirty="0"/>
              <a:t> </a:t>
            </a:r>
            <a:r>
              <a:rPr lang="it-IT" dirty="0"/>
              <a:t>to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. </a:t>
            </a:r>
          </a:p>
          <a:p>
            <a:pPr marL="342900" indent="-342900" algn="l">
              <a:buFont typeface="Arial" charset="0"/>
              <a:buChar char="•"/>
            </a:pPr>
            <a:r>
              <a:rPr lang="it-IT" dirty="0"/>
              <a:t>New expertise in </a:t>
            </a:r>
            <a:r>
              <a:rPr lang="it-IT" dirty="0" err="1"/>
              <a:t>areas</a:t>
            </a:r>
            <a:r>
              <a:rPr lang="it-IT" dirty="0"/>
              <a:t> and </a:t>
            </a:r>
            <a:r>
              <a:rPr lang="it-IT" dirty="0" err="1"/>
              <a:t>techniques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b="1" dirty="0" err="1"/>
              <a:t>Electrophysiology</a:t>
            </a:r>
            <a:r>
              <a:rPr lang="it-IT" dirty="0"/>
              <a:t> and </a:t>
            </a:r>
            <a:r>
              <a:rPr lang="it-IT" b="1" dirty="0" err="1"/>
              <a:t>Atrial</a:t>
            </a:r>
            <a:r>
              <a:rPr lang="it-IT" b="1" dirty="0"/>
              <a:t> </a:t>
            </a:r>
            <a:r>
              <a:rPr lang="it-IT" b="1" dirty="0" err="1"/>
              <a:t>Arrhythmias</a:t>
            </a:r>
            <a:r>
              <a:rPr lang="it-IT" dirty="0"/>
              <a:t>.</a:t>
            </a:r>
          </a:p>
          <a:p>
            <a:pPr marL="342900" indent="-342900" algn="l">
              <a:buFont typeface="Arial" charset="0"/>
              <a:buChar char="•"/>
            </a:pPr>
            <a:r>
              <a:rPr lang="it-IT" b="1" dirty="0"/>
              <a:t>International network </a:t>
            </a:r>
            <a:r>
              <a:rPr lang="it-IT" dirty="0"/>
              <a:t>of </a:t>
            </a:r>
            <a:r>
              <a:rPr lang="it-IT" dirty="0" err="1"/>
              <a:t>knowledge</a:t>
            </a:r>
            <a:r>
              <a:rPr lang="it-IT" dirty="0"/>
              <a:t>.</a:t>
            </a:r>
          </a:p>
          <a:p>
            <a:pPr marL="342900" indent="-342900" algn="l">
              <a:buFont typeface="Arial" charset="0"/>
              <a:buChar char="•"/>
            </a:pPr>
            <a:r>
              <a:rPr lang="it-IT" dirty="0"/>
              <a:t>Work </a:t>
            </a:r>
            <a:r>
              <a:rPr lang="it-IT" b="1" dirty="0" err="1"/>
              <a:t>experience</a:t>
            </a:r>
            <a:r>
              <a:rPr lang="it-IT" dirty="0"/>
              <a:t> in a </a:t>
            </a:r>
            <a:r>
              <a:rPr lang="it-IT" b="1" dirty="0" err="1"/>
              <a:t>research</a:t>
            </a:r>
            <a:r>
              <a:rPr lang="it-IT" dirty="0"/>
              <a:t> lab, and </a:t>
            </a:r>
            <a:r>
              <a:rPr lang="it-IT" b="1" dirty="0" err="1"/>
              <a:t>assistance</a:t>
            </a:r>
            <a:r>
              <a:rPr lang="it-IT" dirty="0"/>
              <a:t> to a professor.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6BAEAB-F324-5B43-8A62-51B30F3C4FCF}"/>
              </a:ext>
            </a:extLst>
          </p:cNvPr>
          <p:cNvSpPr txBox="1"/>
          <p:nvPr/>
        </p:nvSpPr>
        <p:spPr>
          <a:xfrm>
            <a:off x="6664748" y="4430771"/>
            <a:ext cx="481673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Secondments</a:t>
            </a:r>
            <a:r>
              <a:rPr lang="it-IT" sz="32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University</a:t>
            </a:r>
            <a:r>
              <a:rPr lang="it-IT" sz="2400" dirty="0"/>
              <a:t> of Zaragoza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University</a:t>
            </a:r>
            <a:r>
              <a:rPr lang="it-IT" sz="2400" dirty="0"/>
              <a:t> of Milan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Mortara </a:t>
            </a:r>
            <a:r>
              <a:rPr lang="it-IT" sz="2400" dirty="0" err="1"/>
              <a:t>Instrument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Karlsruhe hospital</a:t>
            </a:r>
          </a:p>
        </p:txBody>
      </p:sp>
    </p:spTree>
    <p:extLst>
      <p:ext uri="{BB962C8B-B14F-4D97-AF65-F5344CB8AC3E}">
        <p14:creationId xmlns:p14="http://schemas.microsoft.com/office/powerpoint/2010/main" val="5220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b="1" dirty="0" err="1"/>
              <a:t>Thank</a:t>
            </a:r>
            <a:r>
              <a:rPr lang="it-IT" sz="6600" b="1" dirty="0"/>
              <a:t> </a:t>
            </a:r>
            <a:r>
              <a:rPr lang="it-IT" sz="6600" b="1" dirty="0" err="1"/>
              <a:t>you</a:t>
            </a:r>
            <a:r>
              <a:rPr lang="it-IT" sz="6600" b="1" dirty="0"/>
              <a:t>!!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97311" y="6492875"/>
            <a:ext cx="5797378" cy="365125"/>
          </a:xfrm>
        </p:spPr>
        <p:txBody>
          <a:bodyPr/>
          <a:lstStyle/>
          <a:p>
            <a:r>
              <a:rPr lang="it-IT" dirty="0"/>
              <a:t>23.10.2018  Giorgio </a:t>
            </a:r>
            <a:r>
              <a:rPr lang="it-IT" dirty="0" err="1"/>
              <a:t>Luongo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Body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Maps</a:t>
            </a:r>
            <a:r>
              <a:rPr lang="it-IT" dirty="0"/>
              <a:t> and ECG-</a:t>
            </a:r>
            <a:r>
              <a:rPr lang="it-IT" dirty="0" err="1"/>
              <a:t>signals</a:t>
            </a:r>
            <a:r>
              <a:rPr lang="it-IT" dirty="0"/>
              <a:t> of AF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87" y="2717143"/>
            <a:ext cx="2943595" cy="147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72" y="2512455"/>
            <a:ext cx="15621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391" y="668338"/>
            <a:ext cx="16129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187" y="4807422"/>
            <a:ext cx="25654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0492" y="2976606"/>
            <a:ext cx="1168400" cy="147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4656" y="0"/>
            <a:ext cx="1425156" cy="16489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79" y="3713206"/>
            <a:ext cx="2815281" cy="1032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921" y="115888"/>
            <a:ext cx="2145738" cy="122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6439" y="2190861"/>
            <a:ext cx="1764891" cy="1147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" y="5060306"/>
            <a:ext cx="1281462" cy="1196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0867" y="5573542"/>
            <a:ext cx="3587578" cy="777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5902" y="14707"/>
            <a:ext cx="2638310" cy="1329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921" y="1434539"/>
            <a:ext cx="3286277" cy="9858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8384" y="4578461"/>
            <a:ext cx="2921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5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273</Words>
  <Application>Microsoft Macintosh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Mangal</vt:lpstr>
      <vt:lpstr>Tema di Office</vt:lpstr>
      <vt:lpstr>Body Surface Potential Maps and ECG-signals of AF</vt:lpstr>
      <vt:lpstr>About me</vt:lpstr>
      <vt:lpstr>Body Surface Potential Maps and ECG-signals of AF</vt:lpstr>
      <vt:lpstr>Thank you!!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- ATRIA</dc:title>
  <dc:creator>Utente di Microsoft Office</dc:creator>
  <cp:lastModifiedBy>Giorgio Luongo</cp:lastModifiedBy>
  <cp:revision>24</cp:revision>
  <dcterms:created xsi:type="dcterms:W3CDTF">2017-10-11T10:10:40Z</dcterms:created>
  <dcterms:modified xsi:type="dcterms:W3CDTF">2018-11-13T18:53:20Z</dcterms:modified>
</cp:coreProperties>
</file>