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1" autoAdjust="0"/>
    <p:restoredTop sz="94712"/>
  </p:normalViewPr>
  <p:slideViewPr>
    <p:cSldViewPr snapToGrid="0" snapToObjects="1">
      <p:cViewPr>
        <p:scale>
          <a:sx n="99" d="100"/>
          <a:sy n="99" d="100"/>
        </p:scale>
        <p:origin x="-56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0223-6C36-E64D-BEB6-B7ED8646A4EF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B4C8-0BC0-A947-A9A7-BBC7F259F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6134" y="1158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500-260B-A949-B223-E2AE59123C7A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90C3-AA63-9848-8AC5-49E8FA1D0283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C42-DE74-6E4E-9CED-AE4748F5FC5E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6AF1-EB8D-4E43-B33F-5380E433BB1F}" type="datetime1">
              <a:rPr lang="it-IT" smtClean="0"/>
              <a:t>13/11/2018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alphaModFix amt="26000"/>
            <a:lum/>
          </a:blip>
          <a:srcRect/>
          <a:stretch>
            <a:fillRect l="65000" t="63000" r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048000" y="1690688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D52D-1389-DD4C-B69C-34CD4D430FBD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96DF-D1C8-274C-91DB-1BC32A0A1484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5FC-16C4-1F47-AD34-FB19967446A4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0A2B-CDC6-3141-88C0-BD96EBA32C8E}" type="datetime1">
              <a:rPr lang="it-IT" smtClean="0"/>
              <a:t>13/11/2018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E3D-A635-714A-B933-7AFF489CC9DA}" type="datetime1">
              <a:rPr lang="it-IT" smtClean="0"/>
              <a:t>13/11/2018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7445-C3EC-9E44-9FCA-D611ADFA2B35}" type="datetime1">
              <a:rPr lang="it-IT" smtClean="0"/>
              <a:t>13/11/2018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AD51-4510-554F-A4AC-067CAB1BF36E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4FB-A60A-0C4C-B82A-4FC689E3F209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6000"/>
            <a:lum/>
          </a:blip>
          <a:srcRect/>
          <a:stretch>
            <a:fillRect l="55000" t="56000" r="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4F06-4507-FA44-980C-3376D48CD6D6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6E6C8B-33CB-4CDF-AD1D-82B3E302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am I?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4A64AF-F60B-444E-AA41-0180348E12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Name: Jordan Elliott</a:t>
            </a:r>
          </a:p>
          <a:p>
            <a:r>
              <a:rPr lang="en-GB" dirty="0"/>
              <a:t>Education: Master of Biomedical Engineering </a:t>
            </a:r>
          </a:p>
          <a:p>
            <a:r>
              <a:rPr lang="en-GB" dirty="0"/>
              <a:t>Awarding Body: University of Surrey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D7A0E3-8F86-4CCB-A109-9AB30002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4219006"/>
            <a:ext cx="3848100" cy="2403033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9123CDA-2723-4230-8E33-912F7C66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55" y="3351502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94669-470F-E240-A3CE-9C53CBA392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08" t="12634" r="31020" b="11568"/>
          <a:stretch/>
        </p:blipFill>
        <p:spPr>
          <a:xfrm>
            <a:off x="7557653" y="386557"/>
            <a:ext cx="276269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6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74D7-4969-4BA1-991B-9CB33616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ESR1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55CAE-D49D-4441-AFE1-2FA2101276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Title: Bottom-up study on the implications of interatrial block in the mechanisms of atrial fibrillation</a:t>
            </a:r>
          </a:p>
          <a:p>
            <a:r>
              <a:rPr lang="en-GB" dirty="0"/>
              <a:t>Supervisors: Luca </a:t>
            </a:r>
            <a:r>
              <a:rPr lang="en-GB" dirty="0" err="1"/>
              <a:t>Mainardi</a:t>
            </a:r>
            <a:r>
              <a:rPr lang="en-GB" dirty="0"/>
              <a:t>, Jose Felix Rodriguez-</a:t>
            </a:r>
            <a:r>
              <a:rPr lang="en-GB" dirty="0" err="1"/>
              <a:t>Matas</a:t>
            </a:r>
            <a:endParaRPr lang="en-GB" dirty="0"/>
          </a:p>
          <a:p>
            <a:r>
              <a:rPr lang="en-GB" dirty="0"/>
              <a:t>PhD granting Institution: </a:t>
            </a:r>
            <a:r>
              <a:rPr lang="en-GB" dirty="0" err="1"/>
              <a:t>Politecnico</a:t>
            </a:r>
            <a:r>
              <a:rPr lang="en-GB" dirty="0"/>
              <a:t> di Milano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FBBA19-29D9-42A3-B33B-7ED61BDC81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Description of project</a:t>
            </a:r>
          </a:p>
          <a:p>
            <a:r>
              <a:rPr lang="en-GB" dirty="0"/>
              <a:t>Using computational modelling, mapping the AP propagation through the heart and torso in response to various interatrial blocks</a:t>
            </a:r>
          </a:p>
          <a:p>
            <a:r>
              <a:rPr lang="en-GB" dirty="0"/>
              <a:t>Investigating how this varies with different atrial anatomy and possibly different torso size</a:t>
            </a:r>
          </a:p>
          <a:p>
            <a:r>
              <a:rPr lang="en-GB" dirty="0"/>
              <a:t>Using a Population of Models to study the effect of variation in conductivity of different atrial regions</a:t>
            </a:r>
          </a:p>
          <a:p>
            <a:r>
              <a:rPr lang="en-GB" dirty="0"/>
              <a:t>Using atrial models provided by  Olaf </a:t>
            </a:r>
            <a:r>
              <a:rPr lang="en-GB" dirty="0" err="1"/>
              <a:t>Dössel</a:t>
            </a:r>
            <a:r>
              <a:rPr lang="en-GB" dirty="0"/>
              <a:t> and Axel Loewe</a:t>
            </a:r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17744-D2FF-4C32-BD86-36AA70DA3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1" t="31449" r="23945" b="23321"/>
          <a:stretch/>
        </p:blipFill>
        <p:spPr>
          <a:xfrm>
            <a:off x="838200" y="4037613"/>
            <a:ext cx="4260273" cy="2005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09DE9-1423-4BDB-B352-FE4497CBEEC2}"/>
              </a:ext>
            </a:extLst>
          </p:cNvPr>
          <p:cNvSpPr txBox="1"/>
          <p:nvPr/>
        </p:nvSpPr>
        <p:spPr>
          <a:xfrm>
            <a:off x="616946" y="6042991"/>
            <a:ext cx="53067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Axel Loewe, Martin W. Krueger, Fredrik </a:t>
            </a:r>
            <a:r>
              <a:rPr lang="en-GB" sz="900" dirty="0" err="1"/>
              <a:t>Holmqvist</a:t>
            </a:r>
            <a:r>
              <a:rPr lang="en-GB" sz="900" dirty="0"/>
              <a:t>, Olaf </a:t>
            </a:r>
            <a:r>
              <a:rPr lang="en-GB" sz="900" dirty="0" err="1"/>
              <a:t>Dössel</a:t>
            </a:r>
            <a:r>
              <a:rPr lang="en-GB" sz="900" dirty="0"/>
              <a:t>, Gunnar Seemann, and </a:t>
            </a:r>
            <a:r>
              <a:rPr lang="en-GB" sz="900" dirty="0" err="1"/>
              <a:t>Pyotr</a:t>
            </a:r>
            <a:r>
              <a:rPr lang="en-GB" sz="900" dirty="0"/>
              <a:t> G. </a:t>
            </a:r>
            <a:r>
              <a:rPr lang="en-GB" sz="900" dirty="0" err="1"/>
              <a:t>Platonov</a:t>
            </a:r>
            <a:r>
              <a:rPr lang="en-GB" sz="900" dirty="0"/>
              <a:t>. (2016). Influence of the earliest right atrial activation site and its proximity to interatrial connections on P-wave morphology. </a:t>
            </a:r>
            <a:r>
              <a:rPr lang="fr-FR" sz="900" dirty="0" err="1"/>
              <a:t>Europace</a:t>
            </a:r>
            <a:r>
              <a:rPr lang="fr-FR" sz="900" dirty="0"/>
              <a:t> (2016) 18, iv35–iv43 doi:10.1093/</a:t>
            </a:r>
            <a:r>
              <a:rPr lang="fr-FR" sz="900" dirty="0" err="1"/>
              <a:t>europace</a:t>
            </a:r>
            <a:r>
              <a:rPr lang="fr-FR" sz="900" dirty="0"/>
              <a:t>/euw349.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2192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AAE4-5DE1-4FA9-9684-21B2486C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8B657-D7D8-4B32-BE40-BBBDD7F64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 depth knowledge of the electrophysiology of the heart</a:t>
            </a:r>
          </a:p>
          <a:p>
            <a:r>
              <a:rPr lang="en-GB" dirty="0"/>
              <a:t>Understanding of the significance of anatomic and electrophysiological variability</a:t>
            </a:r>
          </a:p>
          <a:p>
            <a:r>
              <a:rPr lang="en-GB" dirty="0"/>
              <a:t>Determine the effects of variability and IABs on the P-wave of the ECG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6DD2C3-F230-4147-8DC2-1FC7F74B38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Develop computational modelling skills</a:t>
            </a:r>
          </a:p>
          <a:p>
            <a:r>
              <a:rPr lang="en-GB" dirty="0"/>
              <a:t>Experience a culture different to England</a:t>
            </a:r>
          </a:p>
          <a:p>
            <a:r>
              <a:rPr lang="en-GB" dirty="0"/>
              <a:t>Learn Italian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06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D52DF-C291-8A4B-8C59-CD8E97A9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247835-DDCE-C841-8C6F-BFBDC127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Secondments (preliminary)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32F119-8D1E-DB4A-897F-18E5ED6963B9}"/>
              </a:ext>
            </a:extLst>
          </p:cNvPr>
          <p:cNvSpPr txBox="1">
            <a:spLocks/>
          </p:cNvSpPr>
          <p:nvPr/>
        </p:nvSpPr>
        <p:spPr>
          <a:xfrm>
            <a:off x="1163782" y="1690688"/>
            <a:ext cx="86660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OMP (December 2018)</a:t>
            </a:r>
          </a:p>
          <a:p>
            <a:r>
              <a:rPr lang="en-GB" dirty="0"/>
              <a:t>KIT (April 2019)</a:t>
            </a:r>
          </a:p>
          <a:p>
            <a:r>
              <a:rPr lang="en-GB" dirty="0"/>
              <a:t>BRC (March 2021)</a:t>
            </a:r>
          </a:p>
        </p:txBody>
      </p:sp>
    </p:spTree>
    <p:extLst>
      <p:ext uri="{BB962C8B-B14F-4D97-AF65-F5344CB8AC3E}">
        <p14:creationId xmlns:p14="http://schemas.microsoft.com/office/powerpoint/2010/main" val="1961870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</TotalTime>
  <Words>239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Who am I?</vt:lpstr>
      <vt:lpstr>ESR1</vt:lpstr>
      <vt:lpstr>Project expectations</vt:lpstr>
      <vt:lpstr>Secondments (preliminary)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- ATRIA</dc:title>
  <dc:creator>Utente di Microsoft Office</dc:creator>
  <cp:lastModifiedBy>Microsoft Office User</cp:lastModifiedBy>
  <cp:revision>22</cp:revision>
  <dcterms:created xsi:type="dcterms:W3CDTF">2017-10-11T10:10:40Z</dcterms:created>
  <dcterms:modified xsi:type="dcterms:W3CDTF">2018-11-13T19:50:21Z</dcterms:modified>
</cp:coreProperties>
</file>