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0223-6C36-E64D-BEB6-B7ED8646A4EF}" type="datetimeFigureOut">
              <a:rPr lang="it-IT" smtClean="0"/>
              <a:t>18/11/2018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B4C8-0BC0-A947-A9A7-BBC7F259F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B4C8-0BC0-A947-A9A7-BBC7F259F1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94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6134" y="1158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500-260B-A949-B223-E2AE59123C7A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90C3-AA63-9848-8AC5-49E8FA1D0283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FC42-DE74-6E4E-9CED-AE4748F5FC5E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6AF1-EB8D-4E43-B33F-5380E433BB1F}" type="datetime1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alphaModFix amt="26000"/>
            <a:lum/>
          </a:blip>
          <a:srcRect/>
          <a:stretch>
            <a:fillRect l="65000" t="63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048000" y="1690688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D52D-1389-DD4C-B69C-34CD4D430FBD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96DF-D1C8-274C-91DB-1BC32A0A1484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25FC-16C4-1F47-AD34-FB19967446A4}" type="datetime1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0A2B-CDC6-3141-88C0-BD96EBA32C8E}" type="datetime1">
              <a:rPr lang="it-IT" smtClean="0"/>
              <a:t>18/11/2018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E3D-A635-714A-B933-7AFF489CC9DA}" type="datetime1">
              <a:rPr lang="it-IT" smtClean="0"/>
              <a:t>18/11/2018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7445-C3EC-9E44-9FCA-D611ADFA2B35}" type="datetime1">
              <a:rPr lang="it-IT" smtClean="0"/>
              <a:t>18/11/2018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D51-4510-554F-A4AC-067CAB1BF36E}" type="datetime1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4FB-A60A-0C4C-B82A-4FC689E3F209}" type="datetime1">
              <a:rPr lang="it-IT" smtClean="0"/>
              <a:t>18/11/2018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6000"/>
            <a:lum/>
          </a:blip>
          <a:srcRect/>
          <a:stretch>
            <a:fillRect l="55000" t="56000" r="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4F06-4507-FA44-980C-3376D48CD6D6}" type="datetime1">
              <a:rPr lang="it-IT" smtClean="0"/>
              <a:t>18/11/2018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79D7-3E6A-7A47-984A-1FD64989AB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t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6D461A9-4C31-4558-97E5-EA3DC76F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" y="0"/>
            <a:ext cx="12192772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00B448-59D5-4842-A943-3301FDA5322E}"/>
              </a:ext>
            </a:extLst>
          </p:cNvPr>
          <p:cNvSpPr txBox="1"/>
          <p:nvPr/>
        </p:nvSpPr>
        <p:spPr>
          <a:xfrm>
            <a:off x="2799705" y="2930070"/>
            <a:ext cx="27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+mj-lt"/>
              </a:rPr>
              <a:t>Sesto al Reghena (PN), </a:t>
            </a:r>
            <a:r>
              <a:rPr lang="it-IT" i="1" dirty="0" err="1">
                <a:latin typeface="+mj-lt"/>
              </a:rPr>
              <a:t>Italy</a:t>
            </a:r>
            <a:endParaRPr lang="it-IT" i="1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BB1542-62C9-42DC-A6EA-A991D9054244}"/>
              </a:ext>
            </a:extLst>
          </p:cNvPr>
          <p:cNvSpPr txBox="1"/>
          <p:nvPr/>
        </p:nvSpPr>
        <p:spPr>
          <a:xfrm>
            <a:off x="2529732" y="5594434"/>
            <a:ext cx="3324672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lang="it-IT" i="1" dirty="0" err="1">
                <a:latin typeface="+mj-lt"/>
              </a:rPr>
              <a:t>Bachelor</a:t>
            </a:r>
            <a:r>
              <a:rPr lang="it-IT" i="1" dirty="0">
                <a:latin typeface="+mj-lt"/>
              </a:rPr>
              <a:t> and </a:t>
            </a:r>
            <a:r>
              <a:rPr lang="it-IT" i="1" dirty="0" err="1">
                <a:latin typeface="+mj-lt"/>
              </a:rPr>
              <a:t>Master’s</a:t>
            </a:r>
            <a:r>
              <a:rPr lang="it-IT" i="1" dirty="0">
                <a:latin typeface="+mj-lt"/>
              </a:rPr>
              <a:t> </a:t>
            </a:r>
            <a:r>
              <a:rPr lang="it-IT" i="1" dirty="0" err="1">
                <a:latin typeface="+mj-lt"/>
              </a:rPr>
              <a:t>studies</a:t>
            </a:r>
            <a:r>
              <a:rPr lang="it-IT" i="1" dirty="0">
                <a:latin typeface="+mj-lt"/>
              </a:rPr>
              <a:t>:</a:t>
            </a:r>
          </a:p>
          <a:p>
            <a:pPr algn="ctr">
              <a:spcBef>
                <a:spcPts val="130"/>
              </a:spcBef>
            </a:pPr>
            <a:r>
              <a:rPr lang="it-IT" sz="2000" b="1" i="1" dirty="0">
                <a:latin typeface="+mj-lt"/>
              </a:rPr>
              <a:t>Università degli Studi di Trieste</a:t>
            </a:r>
            <a:endParaRPr lang="it-IT" sz="2000" i="1" dirty="0">
              <a:latin typeface="+mj-lt"/>
            </a:endParaRPr>
          </a:p>
          <a:p>
            <a:pPr algn="ctr">
              <a:spcBef>
                <a:spcPts val="130"/>
              </a:spcBef>
            </a:pPr>
            <a:r>
              <a:rPr lang="it-IT" i="1" dirty="0">
                <a:latin typeface="+mj-lt"/>
              </a:rPr>
              <a:t>Trieste, </a:t>
            </a:r>
            <a:r>
              <a:rPr lang="it-IT" i="1" dirty="0" err="1">
                <a:latin typeface="+mj-lt"/>
              </a:rPr>
              <a:t>Italy</a:t>
            </a:r>
            <a:endParaRPr lang="it-IT" i="1" dirty="0"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6B275BD-C225-4ED7-B36F-4EE97400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57" y="1224461"/>
            <a:ext cx="2505159" cy="16766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A21C5D-8529-46BB-9DB2-0D1D50010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057" y="3884547"/>
            <a:ext cx="2515851" cy="168376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B5314513-23FC-4844-B6C0-3EEFFC09E76F}"/>
              </a:ext>
            </a:extLst>
          </p:cNvPr>
          <p:cNvSpPr/>
          <p:nvPr/>
        </p:nvSpPr>
        <p:spPr>
          <a:xfrm>
            <a:off x="7643837" y="1423089"/>
            <a:ext cx="422766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it-IT" sz="2000" dirty="0">
                <a:latin typeface="+mj-lt"/>
              </a:rPr>
              <a:t>Master in </a:t>
            </a:r>
            <a:r>
              <a:rPr lang="it-IT" sz="2000" dirty="0" err="1">
                <a:latin typeface="+mj-lt"/>
              </a:rPr>
              <a:t>Environmental</a:t>
            </a:r>
            <a:r>
              <a:rPr lang="it-IT" sz="2000" dirty="0">
                <a:latin typeface="+mj-lt"/>
              </a:rPr>
              <a:t> Engineering:</a:t>
            </a:r>
          </a:p>
          <a:p>
            <a:pPr marL="4320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+mj-lt"/>
              </a:rPr>
              <a:t>COMPUTATIONAL FLUID DYNAMICS</a:t>
            </a:r>
          </a:p>
          <a:p>
            <a:pPr marL="432000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+mj-lt"/>
              </a:rPr>
              <a:t>NUMERICAL MODELING (Finite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elements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, Finite </a:t>
            </a:r>
            <a:r>
              <a:rPr lang="it-IT" sz="2000" b="1" dirty="0" err="1">
                <a:solidFill>
                  <a:srgbClr val="C00000"/>
                </a:solidFill>
                <a:latin typeface="+mj-lt"/>
              </a:rPr>
              <a:t>differences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3FC893C-9170-438D-B1F9-27883EAE6DC9}"/>
              </a:ext>
            </a:extLst>
          </p:cNvPr>
          <p:cNvSpPr/>
          <p:nvPr/>
        </p:nvSpPr>
        <p:spPr>
          <a:xfrm>
            <a:off x="7643837" y="3160118"/>
            <a:ext cx="4227661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Thesis: ‘</a:t>
            </a:r>
            <a:r>
              <a:rPr lang="en-US" sz="2000" b="1" i="1" dirty="0">
                <a:latin typeface="+mj-lt"/>
                <a:ea typeface="Calibri" panose="020F0502020204030204" pitchFamily="34" charset="0"/>
              </a:rPr>
              <a:t>Flow-structure interaction in the mitral valve of heart’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+mj-lt"/>
              </a:rPr>
              <a:t>Supervisor: Professor Gianni </a:t>
            </a:r>
            <a:r>
              <a:rPr lang="en-US" sz="2000" dirty="0" err="1">
                <a:latin typeface="+mj-lt"/>
              </a:rPr>
              <a:t>Pedrizzetti</a:t>
            </a:r>
            <a:endParaRPr lang="it-IT" sz="2000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B4ED61-9473-40A9-B042-B16372E22417}"/>
              </a:ext>
            </a:extLst>
          </p:cNvPr>
          <p:cNvSpPr txBox="1"/>
          <p:nvPr/>
        </p:nvSpPr>
        <p:spPr>
          <a:xfrm>
            <a:off x="1394923" y="168571"/>
            <a:ext cx="1054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Chiara Celotto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89D480A-3B9A-4BC7-84E9-9D0D7EBA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545" y="4621161"/>
            <a:ext cx="1011054" cy="9840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D2D2C84-03B7-41CB-BC3D-E811410C0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15" y="1321739"/>
            <a:ext cx="2956634" cy="2956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E86FC2-DCCA-45E2-AE3B-7B53FB737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160">
            <a:off x="1812058" y="2873145"/>
            <a:ext cx="1861434" cy="29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7F6DAEEB-5618-464B-A4AA-0E613CE62DAA}"/>
              </a:ext>
            </a:extLst>
          </p:cNvPr>
          <p:cNvSpPr/>
          <p:nvPr/>
        </p:nvSpPr>
        <p:spPr>
          <a:xfrm>
            <a:off x="839527" y="4633659"/>
            <a:ext cx="2874834" cy="1868078"/>
          </a:xfrm>
          <a:prstGeom prst="roundRect">
            <a:avLst/>
          </a:prstGeom>
          <a:solidFill>
            <a:schemeClr val="bg1">
              <a:alpha val="41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3D6B2A6-05C7-4B4C-9F73-74D2DD6ACB85}"/>
              </a:ext>
            </a:extLst>
          </p:cNvPr>
          <p:cNvSpPr/>
          <p:nvPr/>
        </p:nvSpPr>
        <p:spPr>
          <a:xfrm>
            <a:off x="839527" y="1894117"/>
            <a:ext cx="2874834" cy="2528596"/>
          </a:xfrm>
          <a:prstGeom prst="roundRect">
            <a:avLst/>
          </a:prstGeom>
          <a:solidFill>
            <a:schemeClr val="bg1">
              <a:alpha val="44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FF1EDDA-BA4E-4A5E-9BF9-EF7712BBADC5}"/>
              </a:ext>
            </a:extLst>
          </p:cNvPr>
          <p:cNvSpPr/>
          <p:nvPr/>
        </p:nvSpPr>
        <p:spPr>
          <a:xfrm>
            <a:off x="4362851" y="2903980"/>
            <a:ext cx="3494015" cy="22906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92EFECB-C07D-468C-82DD-7DB342E6F05E}"/>
              </a:ext>
            </a:extLst>
          </p:cNvPr>
          <p:cNvSpPr/>
          <p:nvPr/>
        </p:nvSpPr>
        <p:spPr>
          <a:xfrm>
            <a:off x="8978483" y="4254064"/>
            <a:ext cx="2397967" cy="2307127"/>
          </a:xfrm>
          <a:prstGeom prst="roundRect">
            <a:avLst/>
          </a:prstGeom>
          <a:solidFill>
            <a:schemeClr val="bg1">
              <a:alpha val="41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A226394-855B-4C09-8071-90A1AA804832}"/>
              </a:ext>
            </a:extLst>
          </p:cNvPr>
          <p:cNvSpPr/>
          <p:nvPr/>
        </p:nvSpPr>
        <p:spPr>
          <a:xfrm>
            <a:off x="8978484" y="1912962"/>
            <a:ext cx="2397967" cy="1787276"/>
          </a:xfrm>
          <a:prstGeom prst="roundRect">
            <a:avLst/>
          </a:prstGeom>
          <a:solidFill>
            <a:schemeClr val="bg1">
              <a:alpha val="38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62821A2-0FA9-4B44-9D7C-72899DD1E0F5}"/>
              </a:ext>
            </a:extLst>
          </p:cNvPr>
          <p:cNvSpPr txBox="1"/>
          <p:nvPr/>
        </p:nvSpPr>
        <p:spPr>
          <a:xfrm>
            <a:off x="3063003" y="55157"/>
            <a:ext cx="60504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ESR11: </a:t>
            </a:r>
            <a:r>
              <a:rPr lang="en-US" sz="2600" dirty="0">
                <a:solidFill>
                  <a:srgbClr val="C00000"/>
                </a:solidFill>
                <a:latin typeface="+mj-lt"/>
              </a:rPr>
              <a:t>‘</a:t>
            </a:r>
            <a:r>
              <a:rPr lang="en-US" sz="2600" b="1" i="1" dirty="0">
                <a:solidFill>
                  <a:srgbClr val="C00000"/>
                </a:solidFill>
                <a:latin typeface="+mj-lt"/>
              </a:rPr>
              <a:t>Assessment of AF therapies targeting ion channels and neural components’</a:t>
            </a:r>
          </a:p>
          <a:p>
            <a:pPr algn="ctr"/>
            <a:r>
              <a:rPr lang="en-US" sz="2400" i="1" dirty="0">
                <a:latin typeface="+mj-lt"/>
              </a:rPr>
              <a:t>Supervisor: Pablo Laguna, </a:t>
            </a:r>
          </a:p>
          <a:p>
            <a:pPr algn="ctr"/>
            <a:r>
              <a:rPr lang="en-US" sz="2400" i="1" dirty="0">
                <a:latin typeface="+mj-lt"/>
              </a:rPr>
              <a:t>Co-supervisor: Esther </a:t>
            </a:r>
            <a:r>
              <a:rPr lang="en-US" sz="2400" i="1" dirty="0" err="1">
                <a:latin typeface="+mj-lt"/>
              </a:rPr>
              <a:t>Pueyo</a:t>
            </a:r>
            <a:r>
              <a:rPr lang="en-US" sz="2400" i="1" dirty="0">
                <a:latin typeface="+mj-lt"/>
              </a:rPr>
              <a:t> </a:t>
            </a:r>
          </a:p>
          <a:p>
            <a:endParaRPr lang="it-IT" dirty="0"/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44A378A3-4896-454A-89C4-99312A6E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290" y="181879"/>
            <a:ext cx="2390898" cy="1449452"/>
          </a:xfrm>
          <a:prstGeom prst="rect">
            <a:avLst/>
          </a:prstGeo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B311BD9-9B98-4605-979B-CE35555B6B89}"/>
              </a:ext>
            </a:extLst>
          </p:cNvPr>
          <p:cNvSpPr txBox="1"/>
          <p:nvPr/>
        </p:nvSpPr>
        <p:spPr>
          <a:xfrm>
            <a:off x="404674" y="1953383"/>
            <a:ext cx="37752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+mj-lt"/>
              </a:rPr>
              <a:t>SYMPATHETIC / PARASYMPATHETIC</a:t>
            </a:r>
          </a:p>
          <a:p>
            <a:pPr algn="ctr"/>
            <a:r>
              <a:rPr lang="en-US" sz="2200" b="1" dirty="0">
                <a:latin typeface="+mj-lt"/>
              </a:rPr>
              <a:t>NERVOUS SYSTEM</a:t>
            </a: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3A055E8-F2D7-4F48-95E8-33EFB27C96CA}"/>
              </a:ext>
            </a:extLst>
          </p:cNvPr>
          <p:cNvSpPr txBox="1"/>
          <p:nvPr/>
        </p:nvSpPr>
        <p:spPr>
          <a:xfrm>
            <a:off x="8866713" y="1954358"/>
            <a:ext cx="26277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>
                <a:latin typeface="+mj-lt"/>
              </a:rPr>
              <a:t>AUTONOMIC </a:t>
            </a:r>
          </a:p>
          <a:p>
            <a:pPr lvl="0" algn="ctr"/>
            <a:r>
              <a:rPr lang="en-US" sz="2200" b="1" dirty="0">
                <a:latin typeface="+mj-lt"/>
              </a:rPr>
              <a:t>INTERVENTIONS</a:t>
            </a:r>
            <a:r>
              <a:rPr lang="en-US" dirty="0"/>
              <a:t> </a:t>
            </a:r>
            <a:endParaRPr lang="it-IT" dirty="0"/>
          </a:p>
          <a:p>
            <a:endParaRPr lang="it-IT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95CE077E-62DF-4573-A827-8BE24A489C33}"/>
              </a:ext>
            </a:extLst>
          </p:cNvPr>
          <p:cNvSpPr txBox="1"/>
          <p:nvPr/>
        </p:nvSpPr>
        <p:spPr>
          <a:xfrm>
            <a:off x="8777327" y="4337862"/>
            <a:ext cx="280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>
                <a:latin typeface="+mj-lt"/>
              </a:rPr>
              <a:t>ANTI-ARRHYTHMIC DRUGS</a:t>
            </a:r>
          </a:p>
          <a:p>
            <a:pPr lvl="0" algn="ctr"/>
            <a:r>
              <a:rPr lang="en-US" sz="2200" b="1" dirty="0">
                <a:latin typeface="+mj-lt"/>
              </a:rPr>
              <a:t>(SK CHANNELS)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EA7233-D367-4883-AB81-5115E9C3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03" y="5101306"/>
            <a:ext cx="2190446" cy="14598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A0B782-B2A9-41F6-9071-36B24F849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63" y="2952298"/>
            <a:ext cx="1681361" cy="16813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DE002F-6AEA-4872-85CC-06007C905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24" y="3016209"/>
            <a:ext cx="1326784" cy="10139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4FAE712-A0FB-4DED-BE8E-C7EAEF3E8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27269">
            <a:off x="9214915" y="2444886"/>
            <a:ext cx="1856610" cy="14188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B3E82AC-F399-4EDA-9C7A-FF1B399ED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378" y="5525708"/>
            <a:ext cx="847950" cy="8545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D078B28-B6FC-4C86-91ED-74743D291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4666">
            <a:off x="6863089" y="1271955"/>
            <a:ext cx="2845594" cy="2845594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EAA24DC-C1E4-4C59-9D9E-4CFF235E8A00}"/>
              </a:ext>
            </a:extLst>
          </p:cNvPr>
          <p:cNvSpPr txBox="1"/>
          <p:nvPr/>
        </p:nvSpPr>
        <p:spPr>
          <a:xfrm>
            <a:off x="4220656" y="3989910"/>
            <a:ext cx="377527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+mj-lt"/>
              </a:rPr>
              <a:t>EXPERIMENTALLY-BASED HUMAN ATRIAL COMPUTATIONAL MODELS</a:t>
            </a:r>
          </a:p>
          <a:p>
            <a:pPr algn="ctr"/>
            <a:endParaRPr lang="en-US" sz="2300" b="1" dirty="0">
              <a:latin typeface="+mj-lt"/>
            </a:endParaRPr>
          </a:p>
          <a:p>
            <a:pPr algn="ctr"/>
            <a:endParaRPr lang="en-US" sz="2300" dirty="0"/>
          </a:p>
          <a:p>
            <a:pPr algn="ctr"/>
            <a:endParaRPr lang="en-US" sz="24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D25F2F05-0A5B-45AA-AC33-407706EBAC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629299" flipH="1">
            <a:off x="6988215" y="3933473"/>
            <a:ext cx="2543998" cy="3080754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369788B-6F31-49D8-9D77-989B211AD6DE}"/>
              </a:ext>
            </a:extLst>
          </p:cNvPr>
          <p:cNvSpPr txBox="1"/>
          <p:nvPr/>
        </p:nvSpPr>
        <p:spPr>
          <a:xfrm>
            <a:off x="996053" y="4776078"/>
            <a:ext cx="2488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+mj-lt"/>
              </a:rPr>
              <a:t>AGING</a:t>
            </a:r>
            <a:endParaRPr lang="en-US" sz="2400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49B59E7F-53D4-4C9A-A8B5-93A3491B8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3370" flipH="1">
            <a:off x="2748925" y="1363299"/>
            <a:ext cx="2843391" cy="250379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FB251293-4170-49D0-8F06-EE5D33C9A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829736">
            <a:off x="3063678" y="4136594"/>
            <a:ext cx="2428164" cy="27457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CE7BE5-7AC6-4B6E-BCDA-F396F069A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86" y="144554"/>
            <a:ext cx="3309687" cy="1222934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77764BF-FA75-4EAD-B735-971710829BA6}"/>
              </a:ext>
            </a:extLst>
          </p:cNvPr>
          <p:cNvSpPr txBox="1"/>
          <p:nvPr/>
        </p:nvSpPr>
        <p:spPr>
          <a:xfrm rot="16200000">
            <a:off x="-1979806" y="3926536"/>
            <a:ext cx="499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/ MANTEINANCE of AF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B4B8157-AFF7-45AA-8F28-7E02464F1D54}"/>
              </a:ext>
            </a:extLst>
          </p:cNvPr>
          <p:cNvSpPr txBox="1"/>
          <p:nvPr/>
        </p:nvSpPr>
        <p:spPr>
          <a:xfrm rot="5400000">
            <a:off x="10421330" y="3560497"/>
            <a:ext cx="22998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STOPPING AF</a:t>
            </a:r>
            <a:r>
              <a:rPr lang="en-US" sz="2200" b="1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  <a:endParaRPr lang="it-IT" sz="2200" b="1" u="sng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8D78530-546E-4ACA-8AEC-8E08DAEFB8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4824" y="3507263"/>
            <a:ext cx="1052504" cy="105250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07432BA-3632-49E5-918E-7ACBD44806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2575" y="3306090"/>
            <a:ext cx="1506932" cy="15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1D06D23B-B0C7-419B-B6CC-F46464B7E6E6}"/>
              </a:ext>
            </a:extLst>
          </p:cNvPr>
          <p:cNvSpPr/>
          <p:nvPr/>
        </p:nvSpPr>
        <p:spPr>
          <a:xfrm>
            <a:off x="186612" y="153755"/>
            <a:ext cx="7187129" cy="478400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uadroTexto 13">
            <a:extLst>
              <a:ext uri="{FF2B5EF4-FFF2-40B4-BE49-F238E27FC236}">
                <a16:creationId xmlns:a16="http://schemas.microsoft.com/office/drawing/2014/main" id="{5AE7F9B9-B9DC-413C-B573-97524A333A54}"/>
              </a:ext>
            </a:extLst>
          </p:cNvPr>
          <p:cNvSpPr txBox="1"/>
          <p:nvPr/>
        </p:nvSpPr>
        <p:spPr>
          <a:xfrm>
            <a:off x="2932161" y="229774"/>
            <a:ext cx="4131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+mj-lt"/>
              </a:rPr>
              <a:t>MULTI-SCALE MODELING AND SIMULATION</a:t>
            </a:r>
          </a:p>
          <a:p>
            <a:endParaRPr lang="es-ES" dirty="0"/>
          </a:p>
        </p:txBody>
      </p:sp>
      <p:pic>
        <p:nvPicPr>
          <p:cNvPr id="11" name="Immagine 21">
            <a:extLst>
              <a:ext uri="{FF2B5EF4-FFF2-40B4-BE49-F238E27FC236}">
                <a16:creationId xmlns:a16="http://schemas.microsoft.com/office/drawing/2014/main" id="{694CE8E3-4119-41FD-A5F8-89B544DC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8130" flipH="1" flipV="1">
            <a:off x="2103859" y="210687"/>
            <a:ext cx="969446" cy="542389"/>
          </a:xfrm>
          <a:prstGeom prst="rect">
            <a:avLst/>
          </a:prstGeom>
        </p:spPr>
      </p:pic>
      <p:pic>
        <p:nvPicPr>
          <p:cNvPr id="12" name="Imagen 17">
            <a:extLst>
              <a:ext uri="{FF2B5EF4-FFF2-40B4-BE49-F238E27FC236}">
                <a16:creationId xmlns:a16="http://schemas.microsoft.com/office/drawing/2014/main" id="{2A3DD1E7-E319-49F0-9535-D3EFF8B4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39" y="1011851"/>
            <a:ext cx="1479423" cy="1479423"/>
          </a:xfrm>
          <a:prstGeom prst="rect">
            <a:avLst/>
          </a:prstGeom>
        </p:spPr>
      </p:pic>
      <p:sp>
        <p:nvSpPr>
          <p:cNvPr id="13" name="CuadroTexto 19">
            <a:extLst>
              <a:ext uri="{FF2B5EF4-FFF2-40B4-BE49-F238E27FC236}">
                <a16:creationId xmlns:a16="http://schemas.microsoft.com/office/drawing/2014/main" id="{AD108084-3C0A-4984-B293-A8475B862648}"/>
              </a:ext>
            </a:extLst>
          </p:cNvPr>
          <p:cNvSpPr txBox="1"/>
          <p:nvPr/>
        </p:nvSpPr>
        <p:spPr>
          <a:xfrm>
            <a:off x="-323987" y="2269275"/>
            <a:ext cx="356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+mj-lt"/>
              </a:rPr>
              <a:t>ORIGINAL CRITICAL THINKING</a:t>
            </a:r>
            <a:endParaRPr lang="es-ES" sz="2400" b="1" dirty="0">
              <a:latin typeface="+mj-lt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1C634A-6746-49A1-A87E-75B44AEF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82" y="3144411"/>
            <a:ext cx="1489792" cy="148979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2BBDDCA-56BA-41C1-8470-75DBDE3BE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59031" y="1489227"/>
            <a:ext cx="832430" cy="881883"/>
          </a:xfrm>
          <a:prstGeom prst="rect">
            <a:avLst/>
          </a:prstGeom>
        </p:spPr>
      </p:pic>
      <p:pic>
        <p:nvPicPr>
          <p:cNvPr id="17" name="Imagen 2">
            <a:extLst>
              <a:ext uri="{FF2B5EF4-FFF2-40B4-BE49-F238E27FC236}">
                <a16:creationId xmlns:a16="http://schemas.microsoft.com/office/drawing/2014/main" id="{7C62428D-7EEF-4395-AED1-2A260CD33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03" y="3872824"/>
            <a:ext cx="837636" cy="837636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EAB9C75B-2716-4DA8-9440-C39B7B56B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7" y="3043890"/>
            <a:ext cx="774691" cy="77469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3277B7D-6816-45DE-921E-7B6265B9B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88" y="115643"/>
            <a:ext cx="1860134" cy="1317595"/>
          </a:xfrm>
          <a:prstGeom prst="rect">
            <a:avLst/>
          </a:prstGeom>
        </p:spPr>
      </p:pic>
      <p:pic>
        <p:nvPicPr>
          <p:cNvPr id="19" name="Imagen 6">
            <a:extLst>
              <a:ext uri="{FF2B5EF4-FFF2-40B4-BE49-F238E27FC236}">
                <a16:creationId xmlns:a16="http://schemas.microsoft.com/office/drawing/2014/main" id="{744188EB-C4FF-4B17-863A-FED123B40C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59" y="3126350"/>
            <a:ext cx="645033" cy="645033"/>
          </a:xfrm>
          <a:prstGeom prst="rect">
            <a:avLst/>
          </a:prstGeom>
        </p:spPr>
      </p:pic>
      <p:sp>
        <p:nvSpPr>
          <p:cNvPr id="20" name="CuadroTexto 23">
            <a:extLst>
              <a:ext uri="{FF2B5EF4-FFF2-40B4-BE49-F238E27FC236}">
                <a16:creationId xmlns:a16="http://schemas.microsoft.com/office/drawing/2014/main" id="{E7F9637F-806D-4A99-AC91-BE56B69AE56E}"/>
              </a:ext>
            </a:extLst>
          </p:cNvPr>
          <p:cNvSpPr txBox="1"/>
          <p:nvPr/>
        </p:nvSpPr>
        <p:spPr>
          <a:xfrm>
            <a:off x="4061117" y="2600888"/>
            <a:ext cx="356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latin typeface="+mj-lt"/>
              </a:rPr>
              <a:t>NETWORKING</a:t>
            </a:r>
            <a:endParaRPr lang="es-ES" b="1" i="1" dirty="0">
              <a:latin typeface="+mj-lt"/>
            </a:endParaRPr>
          </a:p>
        </p:txBody>
      </p:sp>
      <p:pic>
        <p:nvPicPr>
          <p:cNvPr id="21" name="Imagen 24">
            <a:extLst>
              <a:ext uri="{FF2B5EF4-FFF2-40B4-BE49-F238E27FC236}">
                <a16:creationId xmlns:a16="http://schemas.microsoft.com/office/drawing/2014/main" id="{DF79C1EA-8895-492A-948A-1029FA5B4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7" y="3906085"/>
            <a:ext cx="800130" cy="7281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5603E11-0CBC-47E9-AB46-500FC0E7D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3839" y="3126350"/>
            <a:ext cx="1696565" cy="1696565"/>
          </a:xfrm>
          <a:prstGeom prst="rect">
            <a:avLst/>
          </a:prstGeom>
        </p:spPr>
      </p:pic>
      <p:pic>
        <p:nvPicPr>
          <p:cNvPr id="23" name="Immagine 21">
            <a:extLst>
              <a:ext uri="{FF2B5EF4-FFF2-40B4-BE49-F238E27FC236}">
                <a16:creationId xmlns:a16="http://schemas.microsoft.com/office/drawing/2014/main" id="{43CF0C3B-22EA-4A3E-8BDD-8F7BFFD8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8776" flipH="1" flipV="1">
            <a:off x="2304764" y="1738161"/>
            <a:ext cx="1872151" cy="542389"/>
          </a:xfrm>
          <a:prstGeom prst="rect">
            <a:avLst/>
          </a:prstGeom>
        </p:spPr>
      </p:pic>
      <p:sp>
        <p:nvSpPr>
          <p:cNvPr id="26" name="Elipse 26">
            <a:extLst>
              <a:ext uri="{FF2B5EF4-FFF2-40B4-BE49-F238E27FC236}">
                <a16:creationId xmlns:a16="http://schemas.microsoft.com/office/drawing/2014/main" id="{9FC51AF7-7387-4611-9C7A-55484D1BF31F}"/>
              </a:ext>
            </a:extLst>
          </p:cNvPr>
          <p:cNvSpPr/>
          <p:nvPr/>
        </p:nvSpPr>
        <p:spPr>
          <a:xfrm>
            <a:off x="8517588" y="160749"/>
            <a:ext cx="3468794" cy="3294306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DFC4A62-8C95-4D64-BA49-599E541352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1920" y="890930"/>
            <a:ext cx="1461270" cy="153014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CF575E3D-A1EA-4A64-B5C3-D393E857BA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8336" y="826155"/>
            <a:ext cx="1433584" cy="1433584"/>
          </a:xfrm>
          <a:prstGeom prst="rect">
            <a:avLst/>
          </a:prstGeom>
        </p:spPr>
      </p:pic>
      <p:sp>
        <p:nvSpPr>
          <p:cNvPr id="29" name="CuadroTexto 13">
            <a:extLst>
              <a:ext uri="{FF2B5EF4-FFF2-40B4-BE49-F238E27FC236}">
                <a16:creationId xmlns:a16="http://schemas.microsoft.com/office/drawing/2014/main" id="{DD2343B7-EC51-49E5-BEAA-4F5DFE7DDC5E}"/>
              </a:ext>
            </a:extLst>
          </p:cNvPr>
          <p:cNvSpPr txBox="1"/>
          <p:nvPr/>
        </p:nvSpPr>
        <p:spPr>
          <a:xfrm>
            <a:off x="8628812" y="2259739"/>
            <a:ext cx="331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COMUNICATION</a:t>
            </a:r>
          </a:p>
          <a:p>
            <a:endParaRPr lang="es-ES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B9718B15-0C87-425A-8B56-1EF268C5CF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00120" y="1355134"/>
            <a:ext cx="1245461" cy="124546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3050025D-9439-4474-9483-A65E896DE6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5699" y="5123861"/>
            <a:ext cx="2296860" cy="136246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DF278AAA-5B67-4865-8768-8B56EF2DF0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539369">
            <a:off x="5504573" y="2154939"/>
            <a:ext cx="5401067" cy="2977270"/>
          </a:xfrm>
          <a:prstGeom prst="rect">
            <a:avLst/>
          </a:prstGeom>
        </p:spPr>
      </p:pic>
      <p:sp>
        <p:nvSpPr>
          <p:cNvPr id="47" name="CuadroTexto 13">
            <a:extLst>
              <a:ext uri="{FF2B5EF4-FFF2-40B4-BE49-F238E27FC236}">
                <a16:creationId xmlns:a16="http://schemas.microsoft.com/office/drawing/2014/main" id="{CF971E63-FF89-48D0-A5E4-9D716418A149}"/>
              </a:ext>
            </a:extLst>
          </p:cNvPr>
          <p:cNvSpPr txBox="1"/>
          <p:nvPr/>
        </p:nvSpPr>
        <p:spPr>
          <a:xfrm>
            <a:off x="7589949" y="4710460"/>
            <a:ext cx="413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latin typeface="+mj-lt"/>
              </a:rPr>
              <a:t>POST-DOC / ITN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A42F680-D824-4094-9BA3-55AB50C140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9399" y="4026912"/>
            <a:ext cx="3926671" cy="3599695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26AFB506-C0B1-49B4-A056-50D2525076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760661">
            <a:off x="3838644" y="4788744"/>
            <a:ext cx="1669997" cy="1669997"/>
          </a:xfrm>
          <a:prstGeom prst="rect">
            <a:avLst/>
          </a:prstGeom>
        </p:spPr>
      </p:pic>
      <p:sp>
        <p:nvSpPr>
          <p:cNvPr id="69" name="CuadroTexto 13">
            <a:extLst>
              <a:ext uri="{FF2B5EF4-FFF2-40B4-BE49-F238E27FC236}">
                <a16:creationId xmlns:a16="http://schemas.microsoft.com/office/drawing/2014/main" id="{A3B1A3B1-3DF9-4220-97EA-7DB7A890814E}"/>
              </a:ext>
            </a:extLst>
          </p:cNvPr>
          <p:cNvSpPr txBox="1"/>
          <p:nvPr/>
        </p:nvSpPr>
        <p:spPr>
          <a:xfrm>
            <a:off x="2595598" y="6165386"/>
            <a:ext cx="413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latin typeface="+mj-lt"/>
              </a:rPr>
              <a:t>RESEARCH CAREER</a:t>
            </a:r>
          </a:p>
        </p:txBody>
      </p:sp>
    </p:spTree>
    <p:extLst>
      <p:ext uri="{BB962C8B-B14F-4D97-AF65-F5344CB8AC3E}">
        <p14:creationId xmlns:p14="http://schemas.microsoft.com/office/powerpoint/2010/main" val="9219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120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Adobe Gothic Std B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- ATRIA</dc:title>
  <dc:creator>Utente di Microsoft Office</dc:creator>
  <cp:lastModifiedBy>Chiara Celotto</cp:lastModifiedBy>
  <cp:revision>65</cp:revision>
  <cp:lastPrinted>2018-10-17T15:17:24Z</cp:lastPrinted>
  <dcterms:created xsi:type="dcterms:W3CDTF">2017-10-11T10:10:40Z</dcterms:created>
  <dcterms:modified xsi:type="dcterms:W3CDTF">2018-11-18T19:59:11Z</dcterms:modified>
</cp:coreProperties>
</file>