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sldIdLst>
    <p:sldId id="261" r:id="rId3"/>
    <p:sldId id="257" r:id="rId4"/>
    <p:sldId id="260" r:id="rId6"/>
    <p:sldId id="264"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89"/>
    <p:restoredTop sz="94674"/>
  </p:normalViewPr>
  <p:slideViewPr>
    <p:cSldViewPr snapToGrid="0" snapToObjects="1">
      <p:cViewPr varScale="1">
        <p:scale>
          <a:sx n="96" d="100"/>
          <a:sy n="96" d="100"/>
        </p:scale>
        <p:origin x="192" y="7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20223-6C36-E64D-BEB6-B7ED8646A4EF}" type="datetimeFigureOut">
              <a:rPr lang="it-IT" smtClean="0"/>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EB4C8-0BC0-A947-A9A7-BBC7F259F191}" type="slidenum">
              <a:rPr lang="it-IT" smtClean="0"/>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GB" altLang="en-US">
                <a:sym typeface="+mn-ea"/>
              </a:rPr>
              <a:t>As a mathematical engineer, my decision to apply for a MY-ATRIA ESR position was perfectly aligned with my will to keep on finding new ways to tackle real-life problems with mathematical tools. Moreover, I am confident that my interestes in  multi-scale and multi-physics modelling and numerical methods applied to biomathematical and engineering problems could help me to accomplish my final goal with passion and dedication.</a:t>
            </a:r>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GB" altLang="en-US"/>
              <a:t>This project aims to take advantage of the immense potential offered by computational modelling applied to biomedicine. Computer simulation will be used to predict the response of the human heart to personalized treatments and a tool will be implemented for the clinics, providing higher probability of success in preventing arrhytmic activities. From this experience I expect to gain a unique intersectoral competence, having the possibility to spend some time in universities, in a biomedical company and in an hospital, obtaining a PhD title with both academical and professional skills. It is a great opportunity for me to work together with maximum experts in various fields, professors, doctors and engineers gathered together with a final aim, a technological development for atrial disease monitoring and treatment. </a:t>
            </a: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236134" y="115888"/>
            <a:ext cx="9144000" cy="2387600"/>
          </a:xfrm>
        </p:spPr>
        <p:txBody>
          <a:bodyPr anchor="b"/>
          <a:lstStyle>
            <a:lvl1pPr algn="ctr">
              <a:defRPr sz="6000"/>
            </a:lvl1pPr>
          </a:lstStyle>
          <a:p>
            <a:r>
              <a:rPr lang="it-IT"/>
              <a:t>Fare clic per modificare stile</a:t>
            </a:r>
            <a:endParaRPr lang="it-IT"/>
          </a:p>
        </p:txBody>
      </p:sp>
      <p:sp>
        <p:nvSpPr>
          <p:cNvPr id="3" name="Sottotito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IT"/>
          </a:p>
        </p:txBody>
      </p:sp>
      <p:sp>
        <p:nvSpPr>
          <p:cNvPr id="4" name="Segnaposto data 3"/>
          <p:cNvSpPr>
            <a:spLocks noGrp="1"/>
          </p:cNvSpPr>
          <p:nvPr>
            <p:ph type="dt" sz="half" idx="10"/>
          </p:nvPr>
        </p:nvSpPr>
        <p:spPr/>
        <p:txBody>
          <a:bodyPr/>
          <a:lstStyle/>
          <a:p>
            <a:fld id="{888D1500-260B-A949-B223-E2AE59123C7A}" type="datetime1">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stile</a:t>
            </a:r>
            <a:endParaRPr lang="it-IT"/>
          </a:p>
        </p:txBody>
      </p:sp>
      <p:sp>
        <p:nvSpPr>
          <p:cNvPr id="3" name="Segnaposto testo verticale 2"/>
          <p:cNvSpPr>
            <a:spLocks noGrp="1"/>
          </p:cNvSpPr>
          <p:nvPr>
            <p:ph type="body" orient="vert" idx="1" hasCustomPrompt="1"/>
          </p:nvPr>
        </p:nvSpPr>
        <p:spPr/>
        <p:txBody>
          <a:bodyPr vert="eaVert"/>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10"/>
          </p:nvPr>
        </p:nvSpPr>
        <p:spPr/>
        <p:txBody>
          <a:bodyPr/>
          <a:lstStyle/>
          <a:p>
            <a:fld id="{1C2E90C3-AA63-9848-8AC5-49E8FA1D0283}" type="datetime1">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8724900" y="365125"/>
            <a:ext cx="2628900" cy="5811838"/>
          </a:xfrm>
        </p:spPr>
        <p:txBody>
          <a:bodyPr vert="eaVert"/>
          <a:lstStyle/>
          <a:p>
            <a:r>
              <a:rPr lang="it-IT"/>
              <a:t>Fare clic per modificare stile</a:t>
            </a:r>
            <a:endParaRPr lang="it-IT"/>
          </a:p>
        </p:txBody>
      </p:sp>
      <p:sp>
        <p:nvSpPr>
          <p:cNvPr id="3" name="Segnaposto testo verticale 2"/>
          <p:cNvSpPr>
            <a:spLocks noGrp="1"/>
          </p:cNvSpPr>
          <p:nvPr>
            <p:ph type="body" orient="vert" idx="1" hasCustomPrompt="1"/>
          </p:nvPr>
        </p:nvSpPr>
        <p:spPr>
          <a:xfrm>
            <a:off x="838200" y="365125"/>
            <a:ext cx="7734300" cy="5811838"/>
          </a:xfrm>
        </p:spPr>
        <p:txBody>
          <a:bodyPr vert="eaVert"/>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10"/>
          </p:nvPr>
        </p:nvSpPr>
        <p:spPr/>
        <p:txBody>
          <a:bodyPr/>
          <a:lstStyle/>
          <a:p>
            <a:fld id="{97FAFC42-DE74-6E4E-9CED-AE4748F5FC5E}" type="datetime1">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stile</a:t>
            </a:r>
            <a:endParaRPr lang="it-IT"/>
          </a:p>
        </p:txBody>
      </p:sp>
      <p:sp>
        <p:nvSpPr>
          <p:cNvPr id="3" name="Segnaposto data 2"/>
          <p:cNvSpPr>
            <a:spLocks noGrp="1"/>
          </p:cNvSpPr>
          <p:nvPr>
            <p:ph type="dt" sz="half" idx="10"/>
          </p:nvPr>
        </p:nvSpPr>
        <p:spPr/>
        <p:txBody>
          <a:bodyPr/>
          <a:lstStyle/>
          <a:p>
            <a:fld id="{2CE96AF1-EB8D-4E43-B33F-5380E433BB1F}" type="datetime1">
              <a:rPr lang="it-IT" smtClean="0"/>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 personalizzat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Pr>
        <a:blipFill dpi="0" rotWithShape="1">
          <a:blip r:embed="rId2">
            <a:alphaModFix amt="26000"/>
            <a:lum/>
          </a:blip>
          <a:srcRect/>
          <a:stretch>
            <a:fillRect l="65000" t="63000" r="1000" b="-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stile</a:t>
            </a:r>
            <a:endParaRPr lang="it-IT"/>
          </a:p>
        </p:txBody>
      </p:sp>
      <p:sp>
        <p:nvSpPr>
          <p:cNvPr id="3" name="Segnaposto contenuto 2"/>
          <p:cNvSpPr>
            <a:spLocks noGrp="1"/>
          </p:cNvSpPr>
          <p:nvPr>
            <p:ph idx="1" hasCustomPrompt="1"/>
          </p:nvPr>
        </p:nvSpPr>
        <p:spPr>
          <a:xfrm>
            <a:off x="-3048000" y="1690688"/>
            <a:ext cx="10515600" cy="435133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10"/>
          </p:nvPr>
        </p:nvSpPr>
        <p:spPr/>
        <p:txBody>
          <a:bodyPr/>
          <a:lstStyle/>
          <a:p>
            <a:fld id="{6FA2D52D-1389-DD4C-B69C-34CD4D430FBD}" type="datetime1">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1850" y="1709738"/>
            <a:ext cx="10515600" cy="2852737"/>
          </a:xfrm>
        </p:spPr>
        <p:txBody>
          <a:bodyPr anchor="b"/>
          <a:lstStyle>
            <a:lvl1pPr>
              <a:defRPr sz="6000"/>
            </a:lvl1pPr>
          </a:lstStyle>
          <a:p>
            <a:r>
              <a:rPr lang="it-IT"/>
              <a:t>Fare clic per modificare stile</a:t>
            </a:r>
            <a:endParaRPr lang="it-IT"/>
          </a:p>
        </p:txBody>
      </p:sp>
      <p:sp>
        <p:nvSpPr>
          <p:cNvPr id="3" name="Segnaposto tes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endParaRPr lang="it-IT"/>
          </a:p>
        </p:txBody>
      </p:sp>
      <p:sp>
        <p:nvSpPr>
          <p:cNvPr id="4" name="Segnaposto data 3"/>
          <p:cNvSpPr>
            <a:spLocks noGrp="1"/>
          </p:cNvSpPr>
          <p:nvPr>
            <p:ph type="dt" sz="half" idx="10"/>
          </p:nvPr>
        </p:nvSpPr>
        <p:spPr/>
        <p:txBody>
          <a:bodyPr/>
          <a:lstStyle/>
          <a:p>
            <a:fld id="{C8D696DF-D1C8-274C-91DB-1BC32A0A1484}" type="datetime1">
              <a:rPr lang="it-IT" smtClean="0"/>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stile</a:t>
            </a:r>
            <a:endParaRPr lang="it-IT"/>
          </a:p>
        </p:txBody>
      </p:sp>
      <p:sp>
        <p:nvSpPr>
          <p:cNvPr id="3" name="Segnaposto contenuto 2"/>
          <p:cNvSpPr>
            <a:spLocks noGrp="1"/>
          </p:cNvSpPr>
          <p:nvPr>
            <p:ph sz="half" idx="1" hasCustomPrompt="1"/>
          </p:nvPr>
        </p:nvSpPr>
        <p:spPr>
          <a:xfrm>
            <a:off x="838200" y="1825625"/>
            <a:ext cx="5181600" cy="435133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contenuto 3"/>
          <p:cNvSpPr>
            <a:spLocks noGrp="1"/>
          </p:cNvSpPr>
          <p:nvPr>
            <p:ph sz="half" idx="2" hasCustomPrompt="1"/>
          </p:nvPr>
        </p:nvSpPr>
        <p:spPr>
          <a:xfrm>
            <a:off x="6172200" y="1825625"/>
            <a:ext cx="5181600" cy="435133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5" name="Segnaposto data 4"/>
          <p:cNvSpPr>
            <a:spLocks noGrp="1"/>
          </p:cNvSpPr>
          <p:nvPr>
            <p:ph type="dt" sz="half" idx="10"/>
          </p:nvPr>
        </p:nvSpPr>
        <p:spPr/>
        <p:txBody>
          <a:bodyPr/>
          <a:lstStyle/>
          <a:p>
            <a:fld id="{8F5625FC-16C4-1F47-AD34-FB19967446A4}" type="datetime1">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365125"/>
            <a:ext cx="10515600" cy="1325563"/>
          </a:xfrm>
        </p:spPr>
        <p:txBody>
          <a:bodyPr/>
          <a:lstStyle/>
          <a:p>
            <a:r>
              <a:rPr lang="it-IT"/>
              <a:t>Fare clic per modificare stile</a:t>
            </a:r>
            <a:endParaRPr lang="it-IT"/>
          </a:p>
        </p:txBody>
      </p:sp>
      <p:sp>
        <p:nvSpPr>
          <p:cNvPr id="3" name="Segnaposto tes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4" name="Segnaposto contenuto 3"/>
          <p:cNvSpPr>
            <a:spLocks noGrp="1"/>
          </p:cNvSpPr>
          <p:nvPr>
            <p:ph sz="half" idx="2" hasCustomPrompt="1"/>
          </p:nvPr>
        </p:nvSpPr>
        <p:spPr>
          <a:xfrm>
            <a:off x="839788" y="2505075"/>
            <a:ext cx="5157787" cy="368458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5" name="Segnaposto tes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endParaRPr lang="it-IT"/>
          </a:p>
        </p:txBody>
      </p:sp>
      <p:sp>
        <p:nvSpPr>
          <p:cNvPr id="6" name="Segnaposto contenuto 5"/>
          <p:cNvSpPr>
            <a:spLocks noGrp="1"/>
          </p:cNvSpPr>
          <p:nvPr>
            <p:ph sz="quarter" idx="4" hasCustomPrompt="1"/>
          </p:nvPr>
        </p:nvSpPr>
        <p:spPr>
          <a:xfrm>
            <a:off x="6172200" y="2505075"/>
            <a:ext cx="5183188" cy="3684588"/>
          </a:xfrm>
        </p:spPr>
        <p:txBody>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7" name="Segnaposto data 6"/>
          <p:cNvSpPr>
            <a:spLocks noGrp="1"/>
          </p:cNvSpPr>
          <p:nvPr>
            <p:ph type="dt" sz="half" idx="10"/>
          </p:nvPr>
        </p:nvSpPr>
        <p:spPr/>
        <p:txBody>
          <a:bodyPr/>
          <a:lstStyle/>
          <a:p>
            <a:fld id="{B3530A2B-CDC6-3141-88C0-BD96EBA32C8E}" type="datetime1">
              <a:rPr lang="it-IT" smtClean="0"/>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stile</a:t>
            </a:r>
            <a:endParaRPr lang="it-IT"/>
          </a:p>
        </p:txBody>
      </p:sp>
      <p:sp>
        <p:nvSpPr>
          <p:cNvPr id="3" name="Segnaposto data 2"/>
          <p:cNvSpPr>
            <a:spLocks noGrp="1"/>
          </p:cNvSpPr>
          <p:nvPr>
            <p:ph type="dt" sz="half" idx="10"/>
          </p:nvPr>
        </p:nvSpPr>
        <p:spPr/>
        <p:txBody>
          <a:bodyPr/>
          <a:lstStyle/>
          <a:p>
            <a:fld id="{4855CE3D-A635-714A-B933-7AFF489CC9DA}" type="datetime1">
              <a:rPr lang="it-IT" smtClean="0"/>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4F47445-C3EC-9E44-9FCA-D611ADFA2B35}" type="datetime1">
              <a:rPr lang="it-IT" smtClean="0"/>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stile</a:t>
            </a:r>
            <a:endParaRPr lang="it-IT"/>
          </a:p>
        </p:txBody>
      </p:sp>
      <p:sp>
        <p:nvSpPr>
          <p:cNvPr id="3" name="Segnaposto contenut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Segnaposto data 4"/>
          <p:cNvSpPr>
            <a:spLocks noGrp="1"/>
          </p:cNvSpPr>
          <p:nvPr>
            <p:ph type="dt" sz="half" idx="10"/>
          </p:nvPr>
        </p:nvSpPr>
        <p:spPr/>
        <p:txBody>
          <a:bodyPr/>
          <a:lstStyle/>
          <a:p>
            <a:fld id="{69F2AD51-4510-554F-A4AC-067CAB1BF36E}" type="datetime1">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endParaRPr lang="it-IT"/>
          </a:p>
        </p:txBody>
      </p:sp>
      <p:sp>
        <p:nvSpPr>
          <p:cNvPr id="5" name="Segnaposto data 4"/>
          <p:cNvSpPr>
            <a:spLocks noGrp="1"/>
          </p:cNvSpPr>
          <p:nvPr>
            <p:ph type="dt" sz="half" idx="10"/>
          </p:nvPr>
        </p:nvSpPr>
        <p:spPr/>
        <p:txBody>
          <a:bodyPr/>
          <a:lstStyle/>
          <a:p>
            <a:fld id="{E6DEB4FB-A60A-0C4C-B82A-4FC689E3F209}" type="datetime1">
              <a:rPr lang="it-IT" smtClean="0"/>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97779D7-3E6A-7A47-984A-1FD64989ABBC}" type="slidenum">
              <a:rPr lang="it-IT" smtClean="0"/>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26000"/>
            <a:lum/>
          </a:blip>
          <a:srcRect/>
          <a:stretch>
            <a:fillRect l="55000" t="56000" r="3000" b="-4000"/>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14F06-4507-FA44-980C-3376D48CD6D6}" type="datetime1">
              <a:rPr lang="it-IT" smtClean="0"/>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779D7-3E6A-7A47-984A-1FD64989ABBC}" type="slidenum">
              <a:rPr lang="it-IT" smtClean="0"/>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hyperlink" Target="mailto:axel.loewe@kit.edu" TargetMode="External"/><Relationship Id="rId1" Type="http://schemas.openxmlformats.org/officeDocument/2006/relationships/hyperlink" Target="mailto:olaf.doessel@kit.edu" TargetMode="Externa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
          <p:cNvPicPr>
            <a:picLocks noChangeAspect="1"/>
          </p:cNvPicPr>
          <p:nvPr/>
        </p:nvPicPr>
        <p:blipFill>
          <a:blip r:embed="rId1"/>
          <a:stretch>
            <a:fillRect/>
          </a:stretch>
        </p:blipFill>
        <p:spPr>
          <a:xfrm>
            <a:off x="7106285" y="116205"/>
            <a:ext cx="4913630" cy="2768600"/>
          </a:xfrm>
          <a:prstGeom prst="rect">
            <a:avLst/>
          </a:prstGeom>
        </p:spPr>
      </p:pic>
      <p:sp>
        <p:nvSpPr>
          <p:cNvPr id="5" name="Titolo 4"/>
          <p:cNvSpPr>
            <a:spLocks noGrp="1"/>
          </p:cNvSpPr>
          <p:nvPr>
            <p:ph type="ctrTitle"/>
          </p:nvPr>
        </p:nvSpPr>
        <p:spPr>
          <a:xfrm>
            <a:off x="1236345" y="116205"/>
            <a:ext cx="5869940" cy="3486150"/>
          </a:xfrm>
        </p:spPr>
        <p:txBody>
          <a:bodyPr>
            <a:normAutofit/>
          </a:bodyPr>
          <a:lstStyle/>
          <a:p>
            <a:pPr algn="l"/>
            <a:r>
              <a:rPr lang="en-GB" sz="4400" b="1" dirty="0">
                <a:solidFill>
                  <a:schemeClr val="tx1"/>
                </a:solidFill>
              </a:rPr>
              <a:t>Integrated and personalized computational model of </a:t>
            </a:r>
            <a:br>
              <a:rPr lang="en-GB" sz="4400" b="1" dirty="0">
                <a:solidFill>
                  <a:schemeClr val="tx1"/>
                </a:solidFill>
              </a:rPr>
            </a:br>
            <a:r>
              <a:rPr lang="en-GB" sz="4400" b="1" dirty="0">
                <a:solidFill>
                  <a:schemeClr val="tx1"/>
                </a:solidFill>
              </a:rPr>
              <a:t>atria with AF for an efficient ablation therapy</a:t>
            </a:r>
            <a:endParaRPr lang="en-GB" sz="4400" b="1" dirty="0">
              <a:solidFill>
                <a:schemeClr val="tx1"/>
              </a:solidFill>
            </a:endParaRPr>
          </a:p>
        </p:txBody>
      </p:sp>
      <p:sp>
        <p:nvSpPr>
          <p:cNvPr id="6" name="Sottotitolo 5"/>
          <p:cNvSpPr>
            <a:spLocks noGrp="1"/>
          </p:cNvSpPr>
          <p:nvPr>
            <p:ph type="subTitle" idx="1"/>
          </p:nvPr>
        </p:nvSpPr>
        <p:spPr>
          <a:xfrm>
            <a:off x="1236134" y="4591978"/>
            <a:ext cx="9431866" cy="1029513"/>
          </a:xfrm>
        </p:spPr>
        <p:txBody>
          <a:bodyPr>
            <a:normAutofit/>
          </a:bodyPr>
          <a:lstStyle/>
          <a:p>
            <a:r>
              <a:rPr lang="it-IT" dirty="0"/>
              <a:t>MY-ATRIA Project – ESR 10</a:t>
            </a:r>
            <a:endParaRPr lang="it-IT" dirty="0"/>
          </a:p>
          <a:p>
            <a:r>
              <a:rPr lang="it-IT" dirty="0"/>
              <a:t>Luca </a:t>
            </a:r>
            <a:r>
              <a:rPr lang="it-IT" dirty="0" err="1"/>
              <a:t>Azzolin</a:t>
            </a:r>
            <a:endParaRPr lang="it-IT" dirty="0"/>
          </a:p>
        </p:txBody>
      </p:sp>
      <p:pic>
        <p:nvPicPr>
          <p:cNvPr id="7" name="Picture 6"/>
          <p:cNvPicPr>
            <a:picLocks noChangeAspect="1"/>
          </p:cNvPicPr>
          <p:nvPr/>
        </p:nvPicPr>
        <p:blipFill>
          <a:blip r:embed="rId2"/>
          <a:stretch>
            <a:fillRect/>
          </a:stretch>
        </p:blipFill>
        <p:spPr>
          <a:xfrm>
            <a:off x="1236134" y="4058765"/>
            <a:ext cx="2562456" cy="256245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1184953" y="4262"/>
            <a:ext cx="9144000" cy="757414"/>
          </a:xfrm>
        </p:spPr>
        <p:txBody>
          <a:bodyPr>
            <a:normAutofit/>
          </a:bodyPr>
          <a:lstStyle/>
          <a:p>
            <a:r>
              <a:rPr lang="en-GB" sz="4000" b="1" dirty="0">
                <a:latin typeface="+mn-lt"/>
                <a:cs typeface="Arial" panose="020B0604020202020204" pitchFamily="34" charset="0"/>
              </a:rPr>
              <a:t>Luca </a:t>
            </a:r>
            <a:r>
              <a:rPr lang="en-GB" sz="4000" b="1" dirty="0" err="1">
                <a:latin typeface="+mn-lt"/>
                <a:cs typeface="Arial" panose="020B0604020202020204" pitchFamily="34" charset="0"/>
              </a:rPr>
              <a:t>Azzolin</a:t>
            </a:r>
            <a:endParaRPr lang="en-GB" sz="4000" b="1" dirty="0">
              <a:latin typeface="+mn-lt"/>
              <a:cs typeface="Arial" panose="020B0604020202020204" pitchFamily="34" charset="0"/>
            </a:endParaRPr>
          </a:p>
        </p:txBody>
      </p:sp>
      <p:sp>
        <p:nvSpPr>
          <p:cNvPr id="6" name="Sottotitolo 5"/>
          <p:cNvSpPr>
            <a:spLocks noGrp="1"/>
          </p:cNvSpPr>
          <p:nvPr>
            <p:ph type="subTitle" idx="1"/>
          </p:nvPr>
        </p:nvSpPr>
        <p:spPr>
          <a:xfrm>
            <a:off x="298141" y="761677"/>
            <a:ext cx="9578368" cy="5676866"/>
          </a:xfrm>
        </p:spPr>
        <p:txBody>
          <a:bodyPr>
            <a:normAutofit fontScale="92500" lnSpcReduction="10000"/>
          </a:bodyPr>
          <a:lstStyle/>
          <a:p>
            <a:pPr algn="l"/>
            <a:r>
              <a:rPr lang="en-GB" b="1" dirty="0">
                <a:solidFill>
                  <a:srgbClr val="FF0000"/>
                </a:solidFill>
                <a:latin typeface="Calibri" panose="020F0502020204030204" pitchFamily="34" charset="0"/>
                <a:cs typeface="Calibri" panose="020F0502020204030204" pitchFamily="34" charset="0"/>
              </a:rPr>
              <a:t>		 General </a:t>
            </a:r>
            <a:r>
              <a:rPr lang="en-GB" b="1" dirty="0" err="1">
                <a:solidFill>
                  <a:srgbClr val="FF0000"/>
                </a:solidFill>
                <a:latin typeface="Calibri" panose="020F0502020204030204" pitchFamily="34" charset="0"/>
                <a:cs typeface="Calibri" panose="020F0502020204030204" pitchFamily="34" charset="0"/>
              </a:rPr>
              <a:t>informations</a:t>
            </a:r>
            <a:r>
              <a:rPr lang="en-GB" b="1" dirty="0">
                <a:solidFill>
                  <a:srgbClr val="FF0000"/>
                </a:solidFill>
                <a:latin typeface="Calibri" panose="020F0502020204030204" pitchFamily="34" charset="0"/>
                <a:cs typeface="Calibri" panose="020F0502020204030204" pitchFamily="34" charset="0"/>
              </a:rPr>
              <a:t>:</a:t>
            </a:r>
            <a:endParaRPr lang="en-GB" b="1" dirty="0">
              <a:solidFill>
                <a:srgbClr val="FF000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dirty="0">
                <a:latin typeface="Calibri" panose="020F0502020204030204" pitchFamily="34" charset="0"/>
                <a:cs typeface="Calibri" panose="020F0502020204030204" pitchFamily="34" charset="0"/>
              </a:rPr>
              <a:t>Italian, born in </a:t>
            </a:r>
            <a:r>
              <a:rPr lang="en-GB" dirty="0" err="1">
                <a:latin typeface="Calibri" panose="020F0502020204030204" pitchFamily="34" charset="0"/>
                <a:cs typeface="Calibri" panose="020F0502020204030204" pitchFamily="34" charset="0"/>
              </a:rPr>
              <a:t>Arzignano</a:t>
            </a:r>
            <a:r>
              <a:rPr lang="en-GB" dirty="0">
                <a:latin typeface="Calibri" panose="020F0502020204030204" pitchFamily="34" charset="0"/>
                <a:cs typeface="Calibri" panose="020F0502020204030204" pitchFamily="34" charset="0"/>
              </a:rPr>
              <a:t> (VI) on the 21/05/1993.</a:t>
            </a:r>
            <a:endParaRPr lang="en-GB"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dirty="0">
                <a:latin typeface="Calibri" panose="020F0502020204030204" pitchFamily="34" charset="0"/>
                <a:cs typeface="Calibri" panose="020F0502020204030204" pitchFamily="34" charset="0"/>
              </a:rPr>
              <a:t>Languages: Italian, English and Spanish.</a:t>
            </a:r>
            <a:endParaRPr lang="en-GB"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dirty="0">
                <a:latin typeface="Calibri" panose="020F0502020204030204" pitchFamily="34" charset="0"/>
                <a:cs typeface="Calibri" panose="020F0502020204030204" pitchFamily="34" charset="0"/>
              </a:rPr>
              <a:t>Hobbies: sports (football, gym, running), reading books, hanging out with friends.</a:t>
            </a:r>
            <a:endParaRPr lang="en-GB" dirty="0">
              <a:latin typeface="Calibri" panose="020F0502020204030204" pitchFamily="34" charset="0"/>
              <a:cs typeface="Calibri" panose="020F0502020204030204" pitchFamily="34" charset="0"/>
            </a:endParaRPr>
          </a:p>
          <a:p>
            <a:pPr algn="l"/>
            <a:r>
              <a:rPr lang="en-GB" dirty="0">
                <a:latin typeface="Calibri" panose="020F0502020204030204" pitchFamily="34" charset="0"/>
                <a:cs typeface="Calibri" panose="020F0502020204030204" pitchFamily="34" charset="0"/>
              </a:rPr>
              <a:t>		 </a:t>
            </a:r>
            <a:r>
              <a:rPr lang="en-GB" b="1" dirty="0">
                <a:solidFill>
                  <a:srgbClr val="FF0000"/>
                </a:solidFill>
                <a:latin typeface="Calibri" panose="020F0502020204030204" pitchFamily="34" charset="0"/>
                <a:cs typeface="Calibri" panose="020F0502020204030204" pitchFamily="34" charset="0"/>
              </a:rPr>
              <a:t>Education:</a:t>
            </a:r>
            <a:endParaRPr lang="en-GB" b="1" dirty="0">
              <a:solidFill>
                <a:srgbClr val="FF000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dirty="0"/>
              <a:t>24/09/2015: </a:t>
            </a:r>
            <a:r>
              <a:rPr lang="en-GB" b="1" dirty="0"/>
              <a:t>Bachelor of Science Degree in Mathematical Engineering</a:t>
            </a:r>
            <a:r>
              <a:rPr lang="en-GB" dirty="0"/>
              <a:t> - Thesis: "</a:t>
            </a:r>
            <a:r>
              <a:rPr lang="en-GB" dirty="0" err="1"/>
              <a:t>FitzHugh-Nagumo</a:t>
            </a:r>
            <a:r>
              <a:rPr lang="en-GB" dirty="0"/>
              <a:t> model" - Advisor: S. Salsa - </a:t>
            </a:r>
            <a:r>
              <a:rPr lang="en-GB" i="1" dirty="0" err="1"/>
              <a:t>Politecnico</a:t>
            </a:r>
            <a:r>
              <a:rPr lang="en-GB" i="1" dirty="0"/>
              <a:t> di Milano</a:t>
            </a:r>
            <a:endParaRPr lang="en-GB" i="1" dirty="0"/>
          </a:p>
          <a:p>
            <a:pPr marL="342900" indent="-342900" algn="l">
              <a:buFont typeface="Arial" panose="020B0604020202020204" pitchFamily="34" charset="0"/>
              <a:buChar char="•"/>
            </a:pPr>
            <a:r>
              <a:rPr lang="de-DE" dirty="0"/>
              <a:t>09/2016 - 01/2017: </a:t>
            </a:r>
            <a:r>
              <a:rPr lang="en-GB" b="1" dirty="0"/>
              <a:t>Erasmus </a:t>
            </a:r>
            <a:r>
              <a:rPr lang="en-GB" dirty="0"/>
              <a:t>-</a:t>
            </a:r>
            <a:r>
              <a:rPr lang="en-GB" i="1" dirty="0"/>
              <a:t> </a:t>
            </a:r>
            <a:r>
              <a:rPr lang="en-GB" i="1" dirty="0" err="1"/>
              <a:t>Universitat</a:t>
            </a:r>
            <a:r>
              <a:rPr lang="en-GB" i="1" dirty="0"/>
              <a:t> </a:t>
            </a:r>
            <a:r>
              <a:rPr lang="en-GB" i="1" dirty="0" err="1"/>
              <a:t>Politecnica</a:t>
            </a:r>
            <a:r>
              <a:rPr lang="en-GB" i="1" dirty="0"/>
              <a:t> de Catalunya, Barcelona </a:t>
            </a:r>
            <a:endParaRPr lang="en-GB" dirty="0"/>
          </a:p>
          <a:p>
            <a:pPr marL="342900" indent="-342900" algn="l">
              <a:buFont typeface="Arial" panose="020B0604020202020204" pitchFamily="34" charset="0"/>
              <a:buChar char="•"/>
            </a:pPr>
            <a:r>
              <a:rPr lang="de-DE" dirty="0"/>
              <a:t>20/09/2017 - 24/11/2017: </a:t>
            </a:r>
            <a:r>
              <a:rPr lang="en-GB" b="1" dirty="0"/>
              <a:t>Student Visitor for Master Thesis </a:t>
            </a:r>
            <a:r>
              <a:rPr lang="en-GB" dirty="0"/>
              <a:t>- </a:t>
            </a:r>
            <a:r>
              <a:rPr lang="de-DE" i="1" dirty="0" err="1"/>
              <a:t>École</a:t>
            </a:r>
            <a:r>
              <a:rPr lang="de-DE" i="1" dirty="0"/>
              <a:t> </a:t>
            </a:r>
            <a:r>
              <a:rPr lang="de-DE" i="1" dirty="0" err="1"/>
              <a:t>Polytechnique</a:t>
            </a:r>
            <a:r>
              <a:rPr lang="de-DE" i="1" dirty="0"/>
              <a:t> </a:t>
            </a:r>
            <a:r>
              <a:rPr lang="de-DE" i="1" dirty="0" err="1"/>
              <a:t>Fédérale</a:t>
            </a:r>
            <a:r>
              <a:rPr lang="de-DE" i="1" dirty="0"/>
              <a:t> de Lausanne</a:t>
            </a:r>
            <a:r>
              <a:rPr lang="en-GB" dirty="0"/>
              <a:t>, </a:t>
            </a:r>
            <a:r>
              <a:rPr lang="en-GB" i="1" dirty="0"/>
              <a:t>Lausanne </a:t>
            </a:r>
            <a:endParaRPr lang="en-GB" i="1" dirty="0"/>
          </a:p>
          <a:p>
            <a:pPr marL="342900" indent="-342900" algn="l">
              <a:buFont typeface="Arial" panose="020B0604020202020204" pitchFamily="34" charset="0"/>
              <a:buChar char="•"/>
            </a:pPr>
            <a:r>
              <a:rPr lang="en-GB" dirty="0"/>
              <a:t>19/04/2018: </a:t>
            </a:r>
            <a:r>
              <a:rPr lang="en-GB" b="1" dirty="0"/>
              <a:t>Master Degree in Computational Science and Engineering </a:t>
            </a:r>
            <a:r>
              <a:rPr lang="de-DE" i="1" dirty="0"/>
              <a:t>-</a:t>
            </a:r>
            <a:r>
              <a:rPr lang="en-GB" dirty="0"/>
              <a:t> Thesis: "Electromechanical modelling of the human heart in bi-ventricle geometries" - Advisors: A. </a:t>
            </a:r>
            <a:r>
              <a:rPr lang="en-GB" dirty="0" err="1"/>
              <a:t>Quarteroni</a:t>
            </a:r>
            <a:r>
              <a:rPr lang="en-GB" dirty="0"/>
              <a:t>, L. </a:t>
            </a:r>
            <a:r>
              <a:rPr lang="en-GB" dirty="0" err="1"/>
              <a:t>Dedè</a:t>
            </a:r>
            <a:r>
              <a:rPr lang="en-GB" dirty="0"/>
              <a:t> and A. </a:t>
            </a:r>
            <a:r>
              <a:rPr lang="en-GB" dirty="0" err="1"/>
              <a:t>Gerbi</a:t>
            </a:r>
            <a:r>
              <a:rPr lang="en-GB" dirty="0"/>
              <a:t> - </a:t>
            </a:r>
            <a:r>
              <a:rPr lang="en-GB" i="1" dirty="0" err="1"/>
              <a:t>Politecnico</a:t>
            </a:r>
            <a:r>
              <a:rPr lang="en-GB" i="1" dirty="0"/>
              <a:t> di Milano - Mark: 110/110 cum laude</a:t>
            </a:r>
            <a:endParaRPr lang="en-GB" dirty="0"/>
          </a:p>
          <a:p>
            <a:pPr marL="342900" indent="-342900" algn="l">
              <a:buFont typeface="Arial" panose="020B0604020202020204" pitchFamily="34" charset="0"/>
              <a:buChar char="•"/>
            </a:pPr>
            <a:endParaRPr lang="de-DE" dirty="0"/>
          </a:p>
          <a:p>
            <a:pPr marL="342900" indent="-342900">
              <a:buFont typeface="Arial" panose="020B0604020202020204" pitchFamily="34" charset="0"/>
              <a:buChar char="•"/>
            </a:pPr>
            <a:endParaRPr lang="it-IT" dirty="0"/>
          </a:p>
        </p:txBody>
      </p:sp>
      <p:sp>
        <p:nvSpPr>
          <p:cNvPr id="4" name="Segnaposto piè di pagina 3"/>
          <p:cNvSpPr>
            <a:spLocks noGrp="1"/>
          </p:cNvSpPr>
          <p:nvPr>
            <p:ph type="ftr" sz="quarter" idx="11"/>
          </p:nvPr>
        </p:nvSpPr>
        <p:spPr/>
        <p:txBody>
          <a:bodyPr/>
          <a:lstStyle/>
          <a:p>
            <a:r>
              <a:rPr lang="en-GB" dirty="0"/>
              <a:t>MY-ATRIA Introductory event – Luca </a:t>
            </a:r>
            <a:r>
              <a:rPr lang="en-GB" dirty="0" err="1"/>
              <a:t>Azzolin</a:t>
            </a:r>
            <a:endParaRPr lang="en-GB" dirty="0"/>
          </a:p>
        </p:txBody>
      </p:sp>
      <p:pic>
        <p:nvPicPr>
          <p:cNvPr id="3" name="Picture 2"/>
          <p:cNvPicPr>
            <a:picLocks noChangeAspect="1"/>
          </p:cNvPicPr>
          <p:nvPr/>
        </p:nvPicPr>
        <p:blipFill>
          <a:blip r:embed="rId1"/>
          <a:stretch>
            <a:fillRect/>
          </a:stretch>
        </p:blipFill>
        <p:spPr>
          <a:xfrm>
            <a:off x="9876509" y="196371"/>
            <a:ext cx="2082800" cy="20828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98141" y="945222"/>
            <a:ext cx="1897294" cy="71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p:cNvSpPr/>
          <p:nvPr/>
        </p:nvSpPr>
        <p:spPr>
          <a:xfrm>
            <a:off x="298141" y="2936717"/>
            <a:ext cx="1897294" cy="71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Picture 9"/>
          <p:cNvPicPr>
            <a:picLocks noChangeAspect="1"/>
          </p:cNvPicPr>
          <p:nvPr/>
        </p:nvPicPr>
        <p:blipFill>
          <a:blip r:embed="rId2"/>
          <a:stretch>
            <a:fillRect/>
          </a:stretch>
        </p:blipFill>
        <p:spPr>
          <a:xfrm>
            <a:off x="10258891" y="5378237"/>
            <a:ext cx="1511014" cy="720851"/>
          </a:xfrm>
          <a:prstGeom prst="rect">
            <a:avLst/>
          </a:prstGeom>
        </p:spPr>
      </p:pic>
      <p:pic>
        <p:nvPicPr>
          <p:cNvPr id="11" name="Picture 10"/>
          <p:cNvPicPr>
            <a:picLocks noChangeAspect="1"/>
          </p:cNvPicPr>
          <p:nvPr/>
        </p:nvPicPr>
        <p:blipFill>
          <a:blip r:embed="rId3"/>
          <a:stretch>
            <a:fillRect/>
          </a:stretch>
        </p:blipFill>
        <p:spPr>
          <a:xfrm>
            <a:off x="10436897" y="2876492"/>
            <a:ext cx="1163049" cy="1163049"/>
          </a:xfrm>
          <a:prstGeom prst="rect">
            <a:avLst/>
          </a:prstGeom>
        </p:spPr>
      </p:pic>
      <p:pic>
        <p:nvPicPr>
          <p:cNvPr id="12" name="Picture 11"/>
          <p:cNvPicPr>
            <a:picLocks noChangeAspect="1"/>
          </p:cNvPicPr>
          <p:nvPr/>
        </p:nvPicPr>
        <p:blipFill>
          <a:blip r:embed="rId4"/>
          <a:stretch>
            <a:fillRect/>
          </a:stretch>
        </p:blipFill>
        <p:spPr>
          <a:xfrm>
            <a:off x="10436897" y="4137699"/>
            <a:ext cx="1155003" cy="11423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6">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6">
                                            <p:txEl>
                                              <p:pRg st="2" end="2"/>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3" end="3"/>
                                            </p:txEl>
                                          </p:spTgt>
                                        </p:tgtEl>
                                      </p:cBhvr>
                                    </p:animEffect>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anim calcmode="lin" valueType="num">
                                      <p:cBhvr additive="base">
                                        <p:cTn id="4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1123308" y="42093"/>
            <a:ext cx="9144000" cy="873303"/>
          </a:xfrm>
        </p:spPr>
        <p:txBody>
          <a:bodyPr>
            <a:noAutofit/>
          </a:bodyPr>
          <a:lstStyle/>
          <a:p>
            <a:r>
              <a:rPr lang="en-GB" sz="3000" b="1" dirty="0">
                <a:latin typeface="+mn-lt"/>
              </a:rPr>
              <a:t>Integrated and personalized computational model of </a:t>
            </a:r>
            <a:br>
              <a:rPr lang="en-GB" sz="3000" dirty="0">
                <a:latin typeface="+mn-lt"/>
              </a:rPr>
            </a:br>
            <a:r>
              <a:rPr lang="en-GB" sz="3000" b="1" dirty="0">
                <a:latin typeface="+mn-lt"/>
              </a:rPr>
              <a:t>atria with AF for an efficient ablation therapy</a:t>
            </a:r>
            <a:endParaRPr lang="en-GB" sz="3000" dirty="0">
              <a:latin typeface="+mn-lt"/>
            </a:endParaRPr>
          </a:p>
        </p:txBody>
      </p:sp>
      <p:sp>
        <p:nvSpPr>
          <p:cNvPr id="6" name="Sottotitolo 5"/>
          <p:cNvSpPr>
            <a:spLocks noGrp="1"/>
          </p:cNvSpPr>
          <p:nvPr>
            <p:ph type="subTitle" idx="1"/>
          </p:nvPr>
        </p:nvSpPr>
        <p:spPr>
          <a:xfrm>
            <a:off x="298141" y="862046"/>
            <a:ext cx="9469348" cy="5676866"/>
          </a:xfrm>
        </p:spPr>
        <p:txBody>
          <a:bodyPr>
            <a:normAutofit/>
          </a:bodyPr>
          <a:lstStyle/>
          <a:p>
            <a:pPr algn="l"/>
            <a:r>
              <a:rPr lang="en-GB" sz="1800" b="1" dirty="0">
                <a:solidFill>
                  <a:srgbClr val="FF0000"/>
                </a:solidFill>
                <a:latin typeface="Calibri" panose="020F0502020204030204" pitchFamily="34" charset="0"/>
                <a:cs typeface="Calibri" panose="020F0502020204030204" pitchFamily="34" charset="0"/>
              </a:rPr>
              <a:t>		 Supervisors:</a:t>
            </a:r>
            <a:endParaRPr lang="en-GB" sz="1800" b="1" dirty="0">
              <a:solidFill>
                <a:srgbClr val="FF000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sz="1800" dirty="0" err="1">
                <a:latin typeface="Calibri" panose="020F0502020204030204" pitchFamily="34" charset="0"/>
                <a:cs typeface="Calibri" panose="020F0502020204030204" pitchFamily="34" charset="0"/>
              </a:rPr>
              <a:t>Prof.</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Dr.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rer</a:t>
            </a:r>
            <a:r>
              <a:rPr lang="en-GB" sz="1800" dirty="0">
                <a:latin typeface="Calibri" panose="020F0502020204030204" pitchFamily="34" charset="0"/>
                <a:cs typeface="Calibri" panose="020F0502020204030204" pitchFamily="34" charset="0"/>
              </a:rPr>
              <a:t>. nat. Olaf </a:t>
            </a:r>
            <a:r>
              <a:rPr lang="en-GB" sz="1800" dirty="0" err="1">
                <a:latin typeface="Calibri" panose="020F0502020204030204" pitchFamily="34" charset="0"/>
                <a:cs typeface="Calibri" panose="020F0502020204030204" pitchFamily="34" charset="0"/>
              </a:rPr>
              <a:t>Dössel</a:t>
            </a:r>
            <a:r>
              <a:rPr lang="en-GB"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hlinkClick r:id="rId1"/>
              </a:rPr>
              <a:t>olaf.doessel@kit.edu</a:t>
            </a:r>
            <a:r>
              <a:rPr lang="en-GB" sz="1800" dirty="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sz="1800" dirty="0" err="1">
                <a:latin typeface="Calibri" panose="020F0502020204030204" pitchFamily="34" charset="0"/>
                <a:cs typeface="Calibri" panose="020F0502020204030204" pitchFamily="34" charset="0"/>
              </a:rPr>
              <a:t>Dr.</a:t>
            </a:r>
            <a:r>
              <a:rPr lang="en-GB" sz="1800" dirty="0">
                <a:latin typeface="Calibri" panose="020F0502020204030204" pitchFamily="34" charset="0"/>
                <a:cs typeface="Calibri" panose="020F0502020204030204" pitchFamily="34" charset="0"/>
              </a:rPr>
              <a:t> </a:t>
            </a:r>
            <a:r>
              <a:rPr lang="en-GB" sz="1800" dirty="0" err="1">
                <a:latin typeface="Calibri" panose="020F0502020204030204" pitchFamily="34" charset="0"/>
                <a:cs typeface="Calibri" panose="020F0502020204030204" pitchFamily="34" charset="0"/>
              </a:rPr>
              <a:t>Ing</a:t>
            </a:r>
            <a:r>
              <a:rPr lang="en-GB" sz="1800" dirty="0">
                <a:latin typeface="Calibri" panose="020F0502020204030204" pitchFamily="34" charset="0"/>
                <a:cs typeface="Calibri" panose="020F0502020204030204" pitchFamily="34" charset="0"/>
              </a:rPr>
              <a:t>. Axel Loewe (</a:t>
            </a:r>
            <a:r>
              <a:rPr lang="en-GB" sz="1800" dirty="0">
                <a:latin typeface="Calibri" panose="020F0502020204030204" pitchFamily="34" charset="0"/>
                <a:cs typeface="Calibri" panose="020F0502020204030204" pitchFamily="34" charset="0"/>
                <a:hlinkClick r:id="rId2"/>
              </a:rPr>
              <a:t>axel.loewe@kit.edu</a:t>
            </a:r>
            <a:r>
              <a:rPr lang="en-GB" sz="1800" dirty="0">
                <a:latin typeface="Calibri" panose="020F0502020204030204" pitchFamily="34" charset="0"/>
                <a:cs typeface="Calibri" panose="020F0502020204030204" pitchFamily="34" charset="0"/>
              </a:rPr>
              <a:t>)</a:t>
            </a:r>
            <a:endParaRPr lang="en-GB" sz="1800" dirty="0">
              <a:latin typeface="Calibri" panose="020F0502020204030204" pitchFamily="34" charset="0"/>
              <a:cs typeface="Calibri" panose="020F0502020204030204" pitchFamily="34" charset="0"/>
            </a:endParaRPr>
          </a:p>
          <a:p>
            <a:pPr algn="l"/>
            <a:r>
              <a:rPr lang="en-GB" sz="1800" dirty="0">
                <a:latin typeface="Calibri" panose="020F0502020204030204" pitchFamily="34" charset="0"/>
                <a:cs typeface="Calibri" panose="020F0502020204030204" pitchFamily="34" charset="0"/>
              </a:rPr>
              <a:t>		 </a:t>
            </a:r>
            <a:r>
              <a:rPr lang="en-GB" sz="1800" b="1" dirty="0">
                <a:solidFill>
                  <a:srgbClr val="FF0000"/>
                </a:solidFill>
                <a:latin typeface="Calibri" panose="020F0502020204030204" pitchFamily="34" charset="0"/>
                <a:cs typeface="Calibri" panose="020F0502020204030204" pitchFamily="34" charset="0"/>
              </a:rPr>
              <a:t>Objectives:</a:t>
            </a:r>
            <a:endParaRPr lang="en-GB" sz="1800" b="1" dirty="0">
              <a:solidFill>
                <a:srgbClr val="FF0000"/>
              </a:solidFill>
              <a:latin typeface="Calibri" panose="020F0502020204030204" pitchFamily="34" charset="0"/>
              <a:cs typeface="Calibri" panose="020F0502020204030204" pitchFamily="34" charset="0"/>
            </a:endParaRPr>
          </a:p>
          <a:p>
            <a:pPr marL="342900" indent="-342900" algn="l">
              <a:buFont typeface="Arial" panose="020B0604020202020204" pitchFamily="34" charset="0"/>
              <a:buChar char="•"/>
            </a:pPr>
            <a:r>
              <a:rPr lang="en-GB" sz="1800" dirty="0"/>
              <a:t>To develop computational models of the atria of patients suffering from AF including lines of ablation</a:t>
            </a:r>
            <a:endParaRPr lang="en-GB" sz="1800" dirty="0"/>
          </a:p>
          <a:p>
            <a:pPr marL="342900" indent="-342900" algn="l">
              <a:buFont typeface="Arial" panose="020B0604020202020204" pitchFamily="34" charset="0"/>
              <a:buChar char="•"/>
            </a:pPr>
            <a:r>
              <a:rPr lang="en-GB" sz="1800" dirty="0"/>
              <a:t>To compare in-silico arrhythmic depolarization patterns with the ones observed in in-vivo investigations and to develop a framework to adapt the model of the atria to fit to the measured signals</a:t>
            </a:r>
            <a:endParaRPr lang="en-GB" sz="1800" dirty="0"/>
          </a:p>
          <a:p>
            <a:pPr marL="342900" indent="-342900" algn="l">
              <a:buFont typeface="Arial" panose="020B0604020202020204" pitchFamily="34" charset="0"/>
              <a:buChar char="•"/>
            </a:pPr>
            <a:r>
              <a:rPr lang="en-GB" sz="1800" dirty="0"/>
              <a:t>To implement a tool that enables the cardiologist to create ablation points and lines in the personalized atrial model. The vulnerability of the atria to AF will be estimated and the ablation pattern that is able to prevent the onset of AF will be determined.</a:t>
            </a:r>
            <a:endParaRPr lang="en-GB" sz="1800" dirty="0"/>
          </a:p>
          <a:p>
            <a:pPr algn="l"/>
            <a:r>
              <a:rPr lang="en-GB" sz="1800" dirty="0"/>
              <a:t>		 </a:t>
            </a:r>
            <a:r>
              <a:rPr lang="en-GB" sz="1800" b="1" dirty="0">
                <a:solidFill>
                  <a:srgbClr val="FF0000"/>
                </a:solidFill>
              </a:rPr>
              <a:t>Secondments:</a:t>
            </a:r>
            <a:endParaRPr lang="en-GB" sz="1800" b="1" dirty="0">
              <a:solidFill>
                <a:srgbClr val="FF0000"/>
              </a:solidFill>
            </a:endParaRPr>
          </a:p>
          <a:p>
            <a:pPr marL="285750" indent="-285750" algn="l">
              <a:buFont typeface="Arial" panose="020B0604020202020204" pitchFamily="34" charset="0"/>
              <a:buChar char="•"/>
            </a:pPr>
            <a:r>
              <a:rPr lang="en-GB" sz="1800" dirty="0" err="1"/>
              <a:t>Universitat</a:t>
            </a:r>
            <a:r>
              <a:rPr lang="en-GB" sz="1800" dirty="0"/>
              <a:t> </a:t>
            </a:r>
            <a:r>
              <a:rPr lang="en-GB" sz="1800" dirty="0" err="1"/>
              <a:t>Politecnica</a:t>
            </a:r>
            <a:r>
              <a:rPr lang="en-GB" sz="1800" dirty="0"/>
              <a:t> de Valencia (3m): To work on patient specific models of atria </a:t>
            </a:r>
            <a:endParaRPr lang="en-GB" sz="1800" dirty="0"/>
          </a:p>
          <a:p>
            <a:pPr marL="285750" indent="-285750" algn="l">
              <a:buFont typeface="Arial" panose="020B0604020202020204" pitchFamily="34" charset="0"/>
              <a:buChar char="•"/>
            </a:pPr>
            <a:r>
              <a:rPr lang="en-GB" sz="1800" dirty="0"/>
              <a:t>Medtronic BRC (2m): To work on AF-monitoring </a:t>
            </a:r>
            <a:endParaRPr lang="en-GB" sz="1800" dirty="0"/>
          </a:p>
          <a:p>
            <a:pPr marL="285750" indent="-285750" algn="l">
              <a:buFont typeface="Arial" panose="020B0604020202020204" pitchFamily="34" charset="0"/>
              <a:buChar char="•"/>
            </a:pPr>
            <a:r>
              <a:rPr lang="en-GB" sz="1800" dirty="0"/>
              <a:t>Karlsruhe Hospital (3m): To work on the acquisition of clinical data</a:t>
            </a:r>
            <a:endParaRPr lang="en-GB" sz="1800" dirty="0"/>
          </a:p>
          <a:p>
            <a:pPr marL="285750" indent="-285750" algn="l">
              <a:buFont typeface="Arial" panose="020B0604020202020204" pitchFamily="34" charset="0"/>
              <a:buChar char="•"/>
            </a:pPr>
            <a:endParaRPr lang="de-DE" sz="1800" b="1" dirty="0">
              <a:solidFill>
                <a:srgbClr val="FF0000"/>
              </a:solidFill>
            </a:endParaRPr>
          </a:p>
          <a:p>
            <a:pPr marL="285750" indent="-285750" algn="l">
              <a:buFont typeface="Arial" panose="020B0604020202020204" pitchFamily="34" charset="0"/>
              <a:buChar char="•"/>
            </a:pPr>
            <a:endParaRPr lang="de-DE" sz="1800" dirty="0"/>
          </a:p>
          <a:p>
            <a:pPr marL="342900" indent="-342900" algn="l">
              <a:buFont typeface="Arial" panose="020B0604020202020204" pitchFamily="34" charset="0"/>
              <a:buChar char="•"/>
            </a:pPr>
            <a:endParaRPr lang="de-DE" dirty="0"/>
          </a:p>
          <a:p>
            <a:pPr marL="342900" indent="-342900">
              <a:buFont typeface="Arial" panose="020B0604020202020204" pitchFamily="34" charset="0"/>
              <a:buChar char="•"/>
            </a:pPr>
            <a:endParaRPr lang="it-IT" dirty="0"/>
          </a:p>
        </p:txBody>
      </p:sp>
      <p:sp>
        <p:nvSpPr>
          <p:cNvPr id="4" name="Segnaposto piè di pagina 3"/>
          <p:cNvSpPr>
            <a:spLocks noGrp="1"/>
          </p:cNvSpPr>
          <p:nvPr>
            <p:ph type="ftr" sz="quarter" idx="11"/>
          </p:nvPr>
        </p:nvSpPr>
        <p:spPr/>
        <p:txBody>
          <a:bodyPr/>
          <a:lstStyle/>
          <a:p>
            <a:r>
              <a:rPr lang="en-GB" dirty="0"/>
              <a:t>MY-ATRIA Introductory event – Luca </a:t>
            </a:r>
            <a:r>
              <a:rPr lang="en-GB" dirty="0" err="1"/>
              <a:t>Azzolin</a:t>
            </a:r>
            <a:endParaRPr lang="en-GB" dirty="0"/>
          </a:p>
        </p:txBody>
      </p:sp>
      <p:sp>
        <p:nvSpPr>
          <p:cNvPr id="8" name="Rectangle 7"/>
          <p:cNvSpPr/>
          <p:nvPr/>
        </p:nvSpPr>
        <p:spPr>
          <a:xfrm>
            <a:off x="298141" y="986128"/>
            <a:ext cx="1897294" cy="71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tangle 8"/>
          <p:cNvSpPr/>
          <p:nvPr/>
        </p:nvSpPr>
        <p:spPr>
          <a:xfrm>
            <a:off x="298141" y="2094237"/>
            <a:ext cx="1897294" cy="71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10"/>
          <p:cNvPicPr>
            <a:picLocks noChangeAspect="1"/>
          </p:cNvPicPr>
          <p:nvPr/>
        </p:nvPicPr>
        <p:blipFill>
          <a:blip r:embed="rId3"/>
          <a:stretch>
            <a:fillRect/>
          </a:stretch>
        </p:blipFill>
        <p:spPr>
          <a:xfrm>
            <a:off x="9955659" y="113726"/>
            <a:ext cx="2046030" cy="944322"/>
          </a:xfrm>
          <a:prstGeom prst="rect">
            <a:avLst/>
          </a:prstGeom>
        </p:spPr>
      </p:pic>
      <p:sp>
        <p:nvSpPr>
          <p:cNvPr id="12" name="Rectangle 11"/>
          <p:cNvSpPr/>
          <p:nvPr/>
        </p:nvSpPr>
        <p:spPr>
          <a:xfrm>
            <a:off x="298141" y="4845999"/>
            <a:ext cx="1897294" cy="719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Picture 13"/>
          <p:cNvPicPr>
            <a:picLocks noChangeAspect="1"/>
          </p:cNvPicPr>
          <p:nvPr/>
        </p:nvPicPr>
        <p:blipFill rotWithShape="1">
          <a:blip r:embed="rId4"/>
          <a:srcRect l="7271" t="7010" r="6795" b="9613"/>
          <a:stretch>
            <a:fillRect/>
          </a:stretch>
        </p:blipFill>
        <p:spPr>
          <a:xfrm>
            <a:off x="9924835" y="4830424"/>
            <a:ext cx="1859623" cy="637352"/>
          </a:xfrm>
          <a:prstGeom prst="rect">
            <a:avLst/>
          </a:prstGeom>
        </p:spPr>
      </p:pic>
      <p:pic>
        <p:nvPicPr>
          <p:cNvPr id="16" name="Picture 15"/>
          <p:cNvPicPr>
            <a:picLocks noChangeAspect="1"/>
          </p:cNvPicPr>
          <p:nvPr/>
        </p:nvPicPr>
        <p:blipFill rotWithShape="1">
          <a:blip r:embed="rId5"/>
          <a:srcRect l="5686" t="41978" r="6134" b="40764"/>
          <a:stretch>
            <a:fillRect/>
          </a:stretch>
        </p:blipFill>
        <p:spPr>
          <a:xfrm>
            <a:off x="9948589" y="5536939"/>
            <a:ext cx="1982912" cy="388093"/>
          </a:xfrm>
          <a:prstGeom prst="rect">
            <a:avLst/>
          </a:prstGeom>
        </p:spPr>
      </p:pic>
      <p:pic>
        <p:nvPicPr>
          <p:cNvPr id="18" name="Picture 17"/>
          <p:cNvPicPr>
            <a:picLocks noChangeAspect="1"/>
          </p:cNvPicPr>
          <p:nvPr/>
        </p:nvPicPr>
        <p:blipFill rotWithShape="1">
          <a:blip r:embed="rId6"/>
          <a:srcRect l="1061" t="29641" r="662" b="27213"/>
          <a:stretch>
            <a:fillRect/>
          </a:stretch>
        </p:blipFill>
        <p:spPr>
          <a:xfrm>
            <a:off x="9924835" y="5994195"/>
            <a:ext cx="1982912" cy="4836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 calcmode="lin" valueType="num">
                                      <p:cBhvr additive="base">
                                        <p:cTn id="4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10" end="10"/>
                                            </p:txEl>
                                          </p:spTgt>
                                        </p:tgtEl>
                                        <p:attrNameLst>
                                          <p:attrName>style.visibility</p:attrName>
                                        </p:attrNameLst>
                                      </p:cBhvr>
                                      <p:to>
                                        <p:strVal val="visible"/>
                                      </p:to>
                                    </p:set>
                                    <p:anim calcmode="lin" valueType="num">
                                      <p:cBhvr additive="base">
                                        <p:cTn id="5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500" fill="hold"/>
                                        <p:tgtEl>
                                          <p:spTgt spid="18"/>
                                        </p:tgtEl>
                                        <p:attrNameLst>
                                          <p:attrName>ppt_x</p:attrName>
                                        </p:attrNameLst>
                                      </p:cBhvr>
                                      <p:tavLst>
                                        <p:tav tm="0">
                                          <p:val>
                                            <p:strVal val="#ppt_x"/>
                                          </p:val>
                                        </p:tav>
                                        <p:tav tm="100000">
                                          <p:val>
                                            <p:strVal val="#ppt_x"/>
                                          </p:val>
                                        </p:tav>
                                      </p:tavLst>
                                    </p:anim>
                                    <p:anim calcmode="lin" valueType="num">
                                      <p:cBhvr additive="base">
                                        <p:cTn id="6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a:xfrm>
            <a:off x="251460" y="2561590"/>
            <a:ext cx="9431655" cy="1459230"/>
          </a:xfrm>
        </p:spPr>
        <p:txBody>
          <a:bodyPr>
            <a:normAutofit/>
          </a:bodyPr>
          <a:lstStyle/>
          <a:p>
            <a:pPr algn="ctr"/>
            <a:r>
              <a:rPr lang="en-GB" b="1" dirty="0"/>
              <a:t>Thank you all!</a:t>
            </a:r>
            <a:endParaRPr lang="en-GB" dirty="0"/>
          </a:p>
        </p:txBody>
      </p:sp>
      <p:pic>
        <p:nvPicPr>
          <p:cNvPr id="3" name="Picture 2" descr="cropped-MY-ATRIA"/>
          <p:cNvPicPr>
            <a:picLocks noChangeAspect="1"/>
          </p:cNvPicPr>
          <p:nvPr/>
        </p:nvPicPr>
        <p:blipFill>
          <a:blip r:embed="rId1"/>
          <a:stretch>
            <a:fillRect/>
          </a:stretch>
        </p:blipFill>
        <p:spPr>
          <a:xfrm>
            <a:off x="9048115" y="236220"/>
            <a:ext cx="2856865" cy="2856865"/>
          </a:xfrm>
          <a:prstGeom prst="rect">
            <a:avLst/>
          </a:prstGeom>
        </p:spPr>
      </p:pic>
      <p:pic>
        <p:nvPicPr>
          <p:cNvPr id="2" name="Picture 1" descr="MY-ATRIA-BENEFICIARIES"/>
          <p:cNvPicPr>
            <a:picLocks noChangeAspect="1"/>
          </p:cNvPicPr>
          <p:nvPr/>
        </p:nvPicPr>
        <p:blipFill>
          <a:blip r:embed="rId2"/>
          <a:stretch>
            <a:fillRect/>
          </a:stretch>
        </p:blipFill>
        <p:spPr>
          <a:xfrm>
            <a:off x="251460" y="236220"/>
            <a:ext cx="8653780" cy="2856865"/>
          </a:xfrm>
          <a:prstGeom prst="rect">
            <a:avLst/>
          </a:prstGeom>
        </p:spPr>
      </p:pic>
      <p:pic>
        <p:nvPicPr>
          <p:cNvPr id="4" name="Picture 3" descr="MY-ATRIA-PARTNERS"/>
          <p:cNvPicPr>
            <a:picLocks noChangeAspect="1"/>
          </p:cNvPicPr>
          <p:nvPr/>
        </p:nvPicPr>
        <p:blipFill>
          <a:blip r:embed="rId3"/>
          <a:stretch>
            <a:fillRect/>
          </a:stretch>
        </p:blipFill>
        <p:spPr>
          <a:xfrm>
            <a:off x="251460" y="3884295"/>
            <a:ext cx="8658763" cy="2858421"/>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2029</Words>
  <Application>WPS Presentation</Application>
  <PresentationFormat>Widescreen</PresentationFormat>
  <Paragraphs>43</Paragraphs>
  <Slides>4</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vt:i4>
      </vt:variant>
    </vt:vector>
  </HeadingPairs>
  <TitlesOfParts>
    <vt:vector size="12" baseType="lpstr">
      <vt:lpstr>Arial</vt:lpstr>
      <vt:lpstr>SimSun</vt:lpstr>
      <vt:lpstr>Wingdings</vt:lpstr>
      <vt:lpstr>Arial</vt:lpstr>
      <vt:lpstr>Calibri</vt:lpstr>
      <vt:lpstr>Calibri Light</vt:lpstr>
      <vt:lpstr>Microsoft YaHei</vt:lpstr>
      <vt:lpstr>Tema di Office</vt:lpstr>
      <vt:lpstr>Integrated and personalized computational model of  atria with AF for an efficient ablation therapy</vt:lpstr>
      <vt:lpstr>Luca Azzolin</vt:lpstr>
      <vt:lpstr>Integrated and personalized computational model of  atria with AF for an efficient ablation therapy</vt:lpstr>
      <vt:lpstr>Thank you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 ATRIA</dc:title>
  <dc:creator>Utente di Microsoft Office</dc:creator>
  <cp:lastModifiedBy>azzol</cp:lastModifiedBy>
  <cp:revision>21</cp:revision>
  <dcterms:created xsi:type="dcterms:W3CDTF">2017-10-11T10:10:00Z</dcterms:created>
  <dcterms:modified xsi:type="dcterms:W3CDTF">2018-10-23T08:28:02Z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2057-10.2.0.5824</vt:lpwstr>
  </property>
</Properties>
</file>